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9"/>
  </p:notesMasterIdLst>
  <p:sldIdLst>
    <p:sldId id="256" r:id="rId2"/>
    <p:sldId id="298" r:id="rId3"/>
    <p:sldId id="297" r:id="rId4"/>
    <p:sldId id="285" r:id="rId5"/>
    <p:sldId id="286" r:id="rId6"/>
    <p:sldId id="266" r:id="rId7"/>
    <p:sldId id="269" r:id="rId8"/>
    <p:sldId id="263" r:id="rId9"/>
    <p:sldId id="274" r:id="rId10"/>
    <p:sldId id="289" r:id="rId11"/>
    <p:sldId id="296" r:id="rId12"/>
    <p:sldId id="276" r:id="rId13"/>
    <p:sldId id="275" r:id="rId14"/>
    <p:sldId id="277" r:id="rId15"/>
    <p:sldId id="281" r:id="rId16"/>
    <p:sldId id="288" r:id="rId17"/>
    <p:sldId id="265" r:id="rId18"/>
    <p:sldId id="267" r:id="rId19"/>
    <p:sldId id="273" r:id="rId20"/>
    <p:sldId id="278" r:id="rId21"/>
    <p:sldId id="270" r:id="rId22"/>
    <p:sldId id="271" r:id="rId23"/>
    <p:sldId id="279" r:id="rId24"/>
    <p:sldId id="280" r:id="rId25"/>
    <p:sldId id="262" r:id="rId26"/>
    <p:sldId id="284" r:id="rId27"/>
    <p:sldId id="290" r:id="rId28"/>
    <p:sldId id="292" r:id="rId29"/>
    <p:sldId id="293" r:id="rId30"/>
    <p:sldId id="282" r:id="rId31"/>
    <p:sldId id="283" r:id="rId32"/>
    <p:sldId id="261" r:id="rId33"/>
    <p:sldId id="287" r:id="rId34"/>
    <p:sldId id="311" r:id="rId35"/>
    <p:sldId id="299" r:id="rId36"/>
    <p:sldId id="300" r:id="rId37"/>
    <p:sldId id="316" r:id="rId38"/>
    <p:sldId id="317" r:id="rId39"/>
    <p:sldId id="303" r:id="rId40"/>
    <p:sldId id="314" r:id="rId41"/>
    <p:sldId id="301" r:id="rId42"/>
    <p:sldId id="302" r:id="rId43"/>
    <p:sldId id="320" r:id="rId44"/>
    <p:sldId id="319" r:id="rId45"/>
    <p:sldId id="321" r:id="rId46"/>
    <p:sldId id="305" r:id="rId47"/>
    <p:sldId id="322" r:id="rId48"/>
    <p:sldId id="313" r:id="rId49"/>
    <p:sldId id="308" r:id="rId50"/>
    <p:sldId id="295" r:id="rId51"/>
    <p:sldId id="306" r:id="rId52"/>
    <p:sldId id="318" r:id="rId53"/>
    <p:sldId id="312" r:id="rId54"/>
    <p:sldId id="310" r:id="rId55"/>
    <p:sldId id="315" r:id="rId56"/>
    <p:sldId id="307" r:id="rId57"/>
    <p:sldId id="30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C00578-3043-CB18-E87E-C1E00E1682BF}" name="Grace Lee" initials="GL" userId="S::glee@witzeldyce.com::6ff3e2cb-b27b-406e-9276-62e6418a3ec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B6D"/>
    <a:srgbClr val="FFB125"/>
    <a:srgbClr val="CF07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6283" autoAdjust="0"/>
  </p:normalViewPr>
  <p:slideViewPr>
    <p:cSldViewPr snapToGrid="0">
      <p:cViewPr>
        <p:scale>
          <a:sx n="100" d="100"/>
          <a:sy n="100" d="100"/>
        </p:scale>
        <p:origin x="990" y="3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042CE-F4E7-4265-A029-BAE2C1CDD5EA}"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4BD3A2-6FAC-4634-8F4D-4E92631E9C00}" type="slidenum">
              <a:rPr lang="en-US" smtClean="0"/>
              <a:t>‹#›</a:t>
            </a:fld>
            <a:endParaRPr lang="en-US"/>
          </a:p>
        </p:txBody>
      </p:sp>
    </p:spTree>
    <p:extLst>
      <p:ext uri="{BB962C8B-B14F-4D97-AF65-F5344CB8AC3E}">
        <p14:creationId xmlns:p14="http://schemas.microsoft.com/office/powerpoint/2010/main" val="2915632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4BD3A2-6FAC-4634-8F4D-4E92631E9C00}" type="slidenum">
              <a:rPr lang="en-US" smtClean="0"/>
              <a:t>9</a:t>
            </a:fld>
            <a:endParaRPr lang="en-US"/>
          </a:p>
        </p:txBody>
      </p:sp>
    </p:spTree>
    <p:extLst>
      <p:ext uri="{BB962C8B-B14F-4D97-AF65-F5344CB8AC3E}">
        <p14:creationId xmlns:p14="http://schemas.microsoft.com/office/powerpoint/2010/main" val="1563415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4BD3A2-6FAC-4634-8F4D-4E92631E9C00}" type="slidenum">
              <a:rPr lang="en-US" smtClean="0"/>
              <a:t>10</a:t>
            </a:fld>
            <a:endParaRPr lang="en-US"/>
          </a:p>
        </p:txBody>
      </p:sp>
    </p:spTree>
    <p:extLst>
      <p:ext uri="{BB962C8B-B14F-4D97-AF65-F5344CB8AC3E}">
        <p14:creationId xmlns:p14="http://schemas.microsoft.com/office/powerpoint/2010/main" val="3120847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4BD3A2-6FAC-4634-8F4D-4E92631E9C00}" type="slidenum">
              <a:rPr lang="en-US" smtClean="0"/>
              <a:t>11</a:t>
            </a:fld>
            <a:endParaRPr lang="en-US"/>
          </a:p>
        </p:txBody>
      </p:sp>
    </p:spTree>
    <p:extLst>
      <p:ext uri="{BB962C8B-B14F-4D97-AF65-F5344CB8AC3E}">
        <p14:creationId xmlns:p14="http://schemas.microsoft.com/office/powerpoint/2010/main" val="2862247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9758A8-B86E-F4D1-2CB8-4BB3ED3A2354}"/>
              </a:ext>
            </a:extLst>
          </p:cNvPr>
          <p:cNvSpPr>
            <a:spLocks noGrp="1"/>
          </p:cNvSpPr>
          <p:nvPr>
            <p:ph type="ctrTitle"/>
          </p:nvPr>
        </p:nvSpPr>
        <p:spPr>
          <a:xfrm>
            <a:off x="1097280" y="1169377"/>
            <a:ext cx="10058400" cy="3155735"/>
          </a:xfrm>
          <a:prstGeom prst="rect">
            <a:avLst/>
          </a:prstGeom>
        </p:spPr>
        <p:txBody>
          <a:bodyPr anchor="ctr">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7" name="Subtitle 2">
            <a:extLst>
              <a:ext uri="{FF2B5EF4-FFF2-40B4-BE49-F238E27FC236}">
                <a16:creationId xmlns:a16="http://schemas.microsoft.com/office/drawing/2014/main" id="{1D4A05A5-F51E-103E-3151-FC69DEA79512}"/>
              </a:ext>
            </a:extLst>
          </p:cNvPr>
          <p:cNvSpPr>
            <a:spLocks noGrp="1"/>
          </p:cNvSpPr>
          <p:nvPr>
            <p:ph type="subTitle" idx="1"/>
          </p:nvPr>
        </p:nvSpPr>
        <p:spPr>
          <a:xfrm>
            <a:off x="1100051" y="4606536"/>
            <a:ext cx="10058400" cy="858753"/>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10" name="Straight Connector 9">
            <a:extLst>
              <a:ext uri="{FF2B5EF4-FFF2-40B4-BE49-F238E27FC236}">
                <a16:creationId xmlns:a16="http://schemas.microsoft.com/office/drawing/2014/main" id="{229188A6-746C-4BE6-B3B1-4E04ACB79705}"/>
              </a:ext>
            </a:extLst>
          </p:cNvPr>
          <p:cNvCxnSpPr/>
          <p:nvPr userDrawn="1"/>
        </p:nvCxnSpPr>
        <p:spPr>
          <a:xfrm>
            <a:off x="604708" y="4343400"/>
            <a:ext cx="110814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780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9758A8-B86E-F4D1-2CB8-4BB3ED3A2354}"/>
              </a:ext>
            </a:extLst>
          </p:cNvPr>
          <p:cNvSpPr>
            <a:spLocks noGrp="1"/>
          </p:cNvSpPr>
          <p:nvPr>
            <p:ph type="ctrTitle"/>
          </p:nvPr>
        </p:nvSpPr>
        <p:spPr>
          <a:xfrm>
            <a:off x="1097280" y="1174261"/>
            <a:ext cx="10058400" cy="1206967"/>
          </a:xfrm>
          <a:prstGeom prst="rect">
            <a:avLst/>
          </a:prstGeom>
        </p:spPr>
        <p:txBody>
          <a:bodyPr anchor="ctr">
            <a:normAutofit/>
          </a:bodyPr>
          <a:lstStyle>
            <a:lvl1pPr algn="l">
              <a:lnSpc>
                <a:spcPct val="85000"/>
              </a:lnSpc>
              <a:defRPr sz="5400" spc="-50" baseline="0">
                <a:solidFill>
                  <a:schemeClr val="tx1">
                    <a:lumMod val="85000"/>
                    <a:lumOff val="15000"/>
                  </a:schemeClr>
                </a:solidFill>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229188A6-746C-4BE6-B3B1-4E04ACB79705}"/>
              </a:ext>
            </a:extLst>
          </p:cNvPr>
          <p:cNvCxnSpPr/>
          <p:nvPr userDrawn="1"/>
        </p:nvCxnSpPr>
        <p:spPr>
          <a:xfrm>
            <a:off x="604708" y="2381232"/>
            <a:ext cx="110814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8440359B-9FE3-C62B-0498-97C3A3D30872}"/>
              </a:ext>
            </a:extLst>
          </p:cNvPr>
          <p:cNvSpPr txBox="1">
            <a:spLocks/>
          </p:cNvSpPr>
          <p:nvPr userDrawn="1"/>
        </p:nvSpPr>
        <p:spPr>
          <a:xfrm>
            <a:off x="60115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10/06/2022</a:t>
            </a:r>
          </a:p>
        </p:txBody>
      </p:sp>
      <p:sp>
        <p:nvSpPr>
          <p:cNvPr id="3" name="Slide Number Placeholder 5">
            <a:extLst>
              <a:ext uri="{FF2B5EF4-FFF2-40B4-BE49-F238E27FC236}">
                <a16:creationId xmlns:a16="http://schemas.microsoft.com/office/drawing/2014/main" id="{2798089D-0566-3BC0-6CE7-CF1873B07492}"/>
              </a:ext>
            </a:extLst>
          </p:cNvPr>
          <p:cNvSpPr txBox="1">
            <a:spLocks/>
          </p:cNvSpPr>
          <p:nvPr userDrawn="1"/>
        </p:nvSpPr>
        <p:spPr>
          <a:xfrm>
            <a:off x="10352914"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050F180-81B4-4E84-A13E-FBD27B8BED87}" type="slidenum">
              <a:rPr lang="en-US" smtClean="0"/>
              <a:pPr/>
              <a:t>‹#›</a:t>
            </a:fld>
            <a:endParaRPr lang="en-US" dirty="0"/>
          </a:p>
        </p:txBody>
      </p:sp>
      <p:sp>
        <p:nvSpPr>
          <p:cNvPr id="4" name="Subtitle 2">
            <a:extLst>
              <a:ext uri="{FF2B5EF4-FFF2-40B4-BE49-F238E27FC236}">
                <a16:creationId xmlns:a16="http://schemas.microsoft.com/office/drawing/2014/main" id="{E89454E7-E57D-2B34-0BDB-457C58E72495}"/>
              </a:ext>
            </a:extLst>
          </p:cNvPr>
          <p:cNvSpPr>
            <a:spLocks noGrp="1"/>
          </p:cNvSpPr>
          <p:nvPr>
            <p:ph type="subTitle" idx="1"/>
          </p:nvPr>
        </p:nvSpPr>
        <p:spPr>
          <a:xfrm>
            <a:off x="1100051" y="2628900"/>
            <a:ext cx="10058400" cy="2920727"/>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Tree>
    <p:extLst>
      <p:ext uri="{BB962C8B-B14F-4D97-AF65-F5344CB8AC3E}">
        <p14:creationId xmlns:p14="http://schemas.microsoft.com/office/powerpoint/2010/main" val="214346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4360" y="286604"/>
            <a:ext cx="11064240" cy="882773"/>
          </a:xfrm>
          <a:prstGeom prst="rect">
            <a:avLst/>
          </a:prstGeom>
        </p:spPr>
        <p:txBody>
          <a:bodyPr anchor="ctr"/>
          <a:lstStyle>
            <a:lvl1pPr marL="0">
              <a:defRPr sz="3200" b="0"/>
            </a:lvl1pPr>
          </a:lstStyle>
          <a:p>
            <a:r>
              <a:rPr lang="en-US" dirty="0"/>
              <a:t>Click to edit Master title style</a:t>
            </a:r>
          </a:p>
        </p:txBody>
      </p:sp>
      <p:sp>
        <p:nvSpPr>
          <p:cNvPr id="3" name="Content Placeholder 2"/>
          <p:cNvSpPr>
            <a:spLocks noGrp="1"/>
          </p:cNvSpPr>
          <p:nvPr>
            <p:ph idx="1"/>
          </p:nvPr>
        </p:nvSpPr>
        <p:spPr>
          <a:xfrm>
            <a:off x="527685" y="1291472"/>
            <a:ext cx="11064240" cy="5170818"/>
          </a:xfrm>
          <a:prstGeom prst="rect">
            <a:avLst/>
          </a:prstGeom>
        </p:spPr>
        <p:txBody>
          <a:bodyPr/>
          <a:lstStyle>
            <a:lvl1pPr marL="228600" indent="-228600">
              <a:buFont typeface="Arial" panose="020B0604020202020204" pitchFamily="34" charset="0"/>
              <a:buChar char="•"/>
              <a:defRPr sz="2400"/>
            </a:lvl1pPr>
            <a:lvl2pPr>
              <a:defRPr sz="20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Date Placeholder 3">
            <a:extLst>
              <a:ext uri="{FF2B5EF4-FFF2-40B4-BE49-F238E27FC236}">
                <a16:creationId xmlns:a16="http://schemas.microsoft.com/office/drawing/2014/main" id="{BC310BE8-9CCB-0345-836B-E2E28DFDEDD3}"/>
              </a:ext>
            </a:extLst>
          </p:cNvPr>
          <p:cNvSpPr txBox="1">
            <a:spLocks/>
          </p:cNvSpPr>
          <p:nvPr userDrawn="1"/>
        </p:nvSpPr>
        <p:spPr>
          <a:xfrm>
            <a:off x="601150" y="6459785"/>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10/06/2022</a:t>
            </a:r>
          </a:p>
        </p:txBody>
      </p:sp>
      <p:sp>
        <p:nvSpPr>
          <p:cNvPr id="20" name="Slide Number Placeholder 5">
            <a:extLst>
              <a:ext uri="{FF2B5EF4-FFF2-40B4-BE49-F238E27FC236}">
                <a16:creationId xmlns:a16="http://schemas.microsoft.com/office/drawing/2014/main" id="{29CAD234-D2AF-D928-D1C3-8E58C34DFE03}"/>
              </a:ext>
            </a:extLst>
          </p:cNvPr>
          <p:cNvSpPr txBox="1">
            <a:spLocks/>
          </p:cNvSpPr>
          <p:nvPr userDrawn="1"/>
        </p:nvSpPr>
        <p:spPr>
          <a:xfrm>
            <a:off x="10352914"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050F180-81B4-4E84-A13E-FBD27B8BED87}" type="slidenum">
              <a:rPr lang="en-US" smtClean="0"/>
              <a:pPr/>
              <a:t>‹#›</a:t>
            </a:fld>
            <a:endParaRPr lang="en-US" dirty="0"/>
          </a:p>
        </p:txBody>
      </p:sp>
    </p:spTree>
    <p:extLst>
      <p:ext uri="{BB962C8B-B14F-4D97-AF65-F5344CB8AC3E}">
        <p14:creationId xmlns:p14="http://schemas.microsoft.com/office/powerpoint/2010/main" val="21558593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377940"/>
            <a:ext cx="12192000" cy="502920"/>
          </a:xfrm>
          <a:prstGeom prst="rect">
            <a:avLst/>
          </a:prstGeom>
          <a:solidFill>
            <a:srgbClr val="CF0707"/>
          </a:solidFill>
          <a:ln>
            <a:solidFill>
              <a:srgbClr val="CF0707"/>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p:cNvCxnSpPr/>
          <p:nvPr/>
        </p:nvCxnSpPr>
        <p:spPr>
          <a:xfrm>
            <a:off x="584999" y="1165589"/>
            <a:ext cx="1118402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3E66AE8-DF25-4C62-8F6C-A407CFCD1EF7}"/>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9185822" y="253513"/>
            <a:ext cx="2741295" cy="628650"/>
          </a:xfrm>
          <a:prstGeom prst="rect">
            <a:avLst/>
          </a:prstGeom>
        </p:spPr>
      </p:pic>
    </p:spTree>
    <p:extLst>
      <p:ext uri="{BB962C8B-B14F-4D97-AF65-F5344CB8AC3E}">
        <p14:creationId xmlns:p14="http://schemas.microsoft.com/office/powerpoint/2010/main" val="158642200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80" r:id="rId3"/>
  </p:sldLayoutIdLst>
  <p:txStyles>
    <p:titleStyle>
      <a:lvl1pPr algn="l" defTabSz="914400" rtl="0" eaLnBrk="1" latinLnBrk="0" hangingPunct="1">
        <a:lnSpc>
          <a:spcPct val="85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hyperlink" Target="https://www.strongtie.com/products/anchoring-systems/technical-notes/anchoring-adhesives/installation-instructions" TargetMode="External"/><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rongtie.com/products/anchoring-systems/technical-notes/anchoring-adhesives/installation-instructions" TargetMode="Externa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E8EA-97A8-4084-AF52-22A4F0E3FCE7}"/>
              </a:ext>
            </a:extLst>
          </p:cNvPr>
          <p:cNvSpPr>
            <a:spLocks noGrp="1"/>
          </p:cNvSpPr>
          <p:nvPr>
            <p:ph type="ctrTitle"/>
          </p:nvPr>
        </p:nvSpPr>
        <p:spPr/>
        <p:txBody>
          <a:bodyPr>
            <a:normAutofit fontScale="90000"/>
          </a:bodyPr>
          <a:lstStyle/>
          <a:p>
            <a:r>
              <a:rPr lang="en-US" dirty="0"/>
              <a:t>Lunch &amp; Learn </a:t>
            </a:r>
            <a:br>
              <a:rPr lang="en-US" dirty="0"/>
            </a:br>
            <a:r>
              <a:rPr lang="en-US" dirty="0"/>
              <a:t>Anchor &amp; Concrete Reinforcement Design</a:t>
            </a:r>
          </a:p>
        </p:txBody>
      </p:sp>
      <p:sp>
        <p:nvSpPr>
          <p:cNvPr id="3" name="Subtitle 2">
            <a:extLst>
              <a:ext uri="{FF2B5EF4-FFF2-40B4-BE49-F238E27FC236}">
                <a16:creationId xmlns:a16="http://schemas.microsoft.com/office/drawing/2014/main" id="{81DCB923-B4D0-44A2-AFD3-78693752130C}"/>
              </a:ext>
            </a:extLst>
          </p:cNvPr>
          <p:cNvSpPr>
            <a:spLocks noGrp="1"/>
          </p:cNvSpPr>
          <p:nvPr>
            <p:ph type="subTitle" idx="1"/>
          </p:nvPr>
        </p:nvSpPr>
        <p:spPr/>
        <p:txBody>
          <a:bodyPr/>
          <a:lstStyle/>
          <a:p>
            <a:r>
              <a:rPr lang="en-US" dirty="0"/>
              <a:t>Oct 6, 2022</a:t>
            </a:r>
          </a:p>
        </p:txBody>
      </p:sp>
    </p:spTree>
    <p:extLst>
      <p:ext uri="{BB962C8B-B14F-4D97-AF65-F5344CB8AC3E}">
        <p14:creationId xmlns:p14="http://schemas.microsoft.com/office/powerpoint/2010/main" val="2947356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Hooked &amp; Double Nut Anchors </a:t>
            </a:r>
            <a:br>
              <a:rPr lang="en-US" dirty="0"/>
            </a:br>
            <a:r>
              <a:rPr lang="en-US" dirty="0"/>
              <a:t>Design </a:t>
            </a:r>
            <a:r>
              <a:rPr lang="en-US" dirty="0" err="1"/>
              <a:t>cont</a:t>
            </a:r>
            <a:r>
              <a:rPr lang="en-US" dirty="0"/>
              <a:t>…</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a:xfrm>
            <a:off x="527685" y="1291472"/>
            <a:ext cx="8330565" cy="5170818"/>
          </a:xfrm>
        </p:spPr>
        <p:txBody>
          <a:bodyPr/>
          <a:lstStyle/>
          <a:p>
            <a:r>
              <a:rPr lang="en-US" dirty="0"/>
              <a:t>Generally design anchor to max 70% utilization</a:t>
            </a:r>
          </a:p>
          <a:p>
            <a:pPr lvl="1"/>
            <a:r>
              <a:rPr lang="en-US" dirty="0"/>
              <a:t>Anchors are typically the most common areas for installation errors</a:t>
            </a:r>
          </a:p>
          <a:p>
            <a:pPr lvl="1"/>
            <a:r>
              <a:rPr lang="en-US" dirty="0"/>
              <a:t>Anchors are also very difficult to repair or fix if installed poorly or damaged</a:t>
            </a:r>
          </a:p>
          <a:p>
            <a:pPr lvl="1"/>
            <a:r>
              <a:rPr lang="en-US" dirty="0"/>
              <a:t>Good practice to design with lots of cushion in design to account for common installation errors</a:t>
            </a:r>
          </a:p>
          <a:p>
            <a:pPr lvl="1"/>
            <a:r>
              <a:rPr lang="en-US" dirty="0"/>
              <a:t>Common installation errors include</a:t>
            </a:r>
          </a:p>
          <a:p>
            <a:pPr lvl="2"/>
            <a:r>
              <a:rPr lang="en-US" dirty="0"/>
              <a:t>Set with less concrete edge distance to compensate for misalignment</a:t>
            </a:r>
          </a:p>
          <a:p>
            <a:pPr lvl="2"/>
            <a:r>
              <a:rPr lang="en-US" dirty="0"/>
              <a:t>Short embedment</a:t>
            </a:r>
          </a:p>
          <a:p>
            <a:pPr lvl="2"/>
            <a:endParaRPr lang="en-US" dirty="0"/>
          </a:p>
          <a:p>
            <a:pPr lvl="2"/>
            <a:endParaRPr lang="en-US" dirty="0"/>
          </a:p>
          <a:p>
            <a:pPr lvl="1"/>
            <a:endParaRPr lang="en-US" dirty="0"/>
          </a:p>
          <a:p>
            <a:endParaRPr lang="en-US" dirty="0"/>
          </a:p>
        </p:txBody>
      </p:sp>
      <p:grpSp>
        <p:nvGrpSpPr>
          <p:cNvPr id="6" name="Group 5">
            <a:extLst>
              <a:ext uri="{FF2B5EF4-FFF2-40B4-BE49-F238E27FC236}">
                <a16:creationId xmlns:a16="http://schemas.microsoft.com/office/drawing/2014/main" id="{3AD1D9D9-CA2C-6086-664C-4AD65E766F5B}"/>
              </a:ext>
            </a:extLst>
          </p:cNvPr>
          <p:cNvGrpSpPr/>
          <p:nvPr/>
        </p:nvGrpSpPr>
        <p:grpSpPr>
          <a:xfrm>
            <a:off x="8924925" y="1349038"/>
            <a:ext cx="2932930" cy="4898405"/>
            <a:chOff x="8991600" y="1396663"/>
            <a:chExt cx="2932930" cy="4898405"/>
          </a:xfrm>
        </p:grpSpPr>
        <p:sp>
          <p:nvSpPr>
            <p:cNvPr id="19" name="TextBox 18">
              <a:extLst>
                <a:ext uri="{FF2B5EF4-FFF2-40B4-BE49-F238E27FC236}">
                  <a16:creationId xmlns:a16="http://schemas.microsoft.com/office/drawing/2014/main" id="{26C1AE2C-D0B1-261C-F43C-E884AD8D040D}"/>
                </a:ext>
              </a:extLst>
            </p:cNvPr>
            <p:cNvSpPr txBox="1"/>
            <p:nvPr/>
          </p:nvSpPr>
          <p:spPr>
            <a:xfrm>
              <a:off x="8991600" y="5648737"/>
              <a:ext cx="2932930" cy="646331"/>
            </a:xfrm>
            <a:prstGeom prst="rect">
              <a:avLst/>
            </a:prstGeom>
            <a:solidFill>
              <a:schemeClr val="accent4">
                <a:lumMod val="20000"/>
                <a:lumOff val="80000"/>
              </a:schemeClr>
            </a:solidFill>
          </p:spPr>
          <p:txBody>
            <a:bodyPr wrap="square" rtlCol="0">
              <a:spAutoFit/>
            </a:bodyPr>
            <a:lstStyle/>
            <a:p>
              <a:pPr algn="ctr"/>
              <a:r>
                <a:rPr lang="en-US" b="1" i="1" dirty="0"/>
                <a:t>Sample Anchors </a:t>
              </a:r>
              <a:r>
                <a:rPr lang="en-US" b="1" i="1" dirty="0" err="1"/>
                <a:t>Misinstalled</a:t>
              </a:r>
              <a:r>
                <a:rPr lang="en-US" b="1" i="1" dirty="0"/>
                <a:t> with Minimal Edge Distance</a:t>
              </a:r>
            </a:p>
          </p:txBody>
        </p:sp>
        <p:pic>
          <p:nvPicPr>
            <p:cNvPr id="5" name="Picture 4">
              <a:extLst>
                <a:ext uri="{FF2B5EF4-FFF2-40B4-BE49-F238E27FC236}">
                  <a16:creationId xmlns:a16="http://schemas.microsoft.com/office/drawing/2014/main" id="{4A9AC76F-612F-A868-A7E3-50F1C6B4B685}"/>
                </a:ext>
              </a:extLst>
            </p:cNvPr>
            <p:cNvPicPr>
              <a:picLocks noChangeAspect="1"/>
            </p:cNvPicPr>
            <p:nvPr/>
          </p:nvPicPr>
          <p:blipFill rotWithShape="1">
            <a:blip r:embed="rId3"/>
            <a:srcRect l="8125" t="19129" b="5370"/>
            <a:stretch/>
          </p:blipFill>
          <p:spPr>
            <a:xfrm>
              <a:off x="8991600" y="1396663"/>
              <a:ext cx="2932930" cy="4252074"/>
            </a:xfrm>
            <a:prstGeom prst="rect">
              <a:avLst/>
            </a:prstGeom>
          </p:spPr>
        </p:pic>
      </p:grpSp>
    </p:spTree>
    <p:extLst>
      <p:ext uri="{BB962C8B-B14F-4D97-AF65-F5344CB8AC3E}">
        <p14:creationId xmlns:p14="http://schemas.microsoft.com/office/powerpoint/2010/main" val="3108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Hooked &amp; Double Nut Anchors </a:t>
            </a:r>
            <a:br>
              <a:rPr lang="en-US" dirty="0"/>
            </a:br>
            <a:r>
              <a:rPr lang="en-US" dirty="0"/>
              <a:t>Design </a:t>
            </a:r>
            <a:r>
              <a:rPr lang="en-US" dirty="0" err="1"/>
              <a:t>cont</a:t>
            </a:r>
            <a:r>
              <a:rPr lang="en-US" dirty="0"/>
              <a:t>…</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a:xfrm>
            <a:off x="527686" y="1291472"/>
            <a:ext cx="7558051" cy="5170818"/>
          </a:xfrm>
        </p:spPr>
        <p:txBody>
          <a:bodyPr/>
          <a:lstStyle/>
          <a:p>
            <a:r>
              <a:rPr lang="en-US" dirty="0"/>
              <a:t>Length of anchor rod should be checked case by case to ensure proper lap length with pier steel to be able to transfer full factored tension from anchor to rebar in pier</a:t>
            </a:r>
          </a:p>
          <a:p>
            <a:pPr lvl="1"/>
            <a:r>
              <a:rPr lang="en-US" dirty="0"/>
              <a:t>Tension resistance of pier rebar &gt;= factored tension in anchor</a:t>
            </a:r>
          </a:p>
          <a:p>
            <a:pPr lvl="1"/>
            <a:r>
              <a:rPr lang="en-US" dirty="0"/>
              <a:t>Tension resist pier rebar = (rebar tension)*(lap L)/(develop L) </a:t>
            </a:r>
          </a:p>
          <a:p>
            <a:pPr lvl="1"/>
            <a:r>
              <a:rPr lang="en-US" dirty="0"/>
              <a:t>Minimum anchor lengths provided in typical capacity charts</a:t>
            </a:r>
          </a:p>
          <a:p>
            <a:pPr lvl="2"/>
            <a:endParaRPr lang="en-US" dirty="0"/>
          </a:p>
          <a:p>
            <a:pPr lvl="2"/>
            <a:endParaRPr lang="en-US" dirty="0"/>
          </a:p>
          <a:p>
            <a:pPr lvl="1"/>
            <a:endParaRPr lang="en-US" dirty="0"/>
          </a:p>
          <a:p>
            <a:endParaRPr lang="en-US" dirty="0"/>
          </a:p>
        </p:txBody>
      </p:sp>
      <p:grpSp>
        <p:nvGrpSpPr>
          <p:cNvPr id="4" name="Group 3">
            <a:extLst>
              <a:ext uri="{FF2B5EF4-FFF2-40B4-BE49-F238E27FC236}">
                <a16:creationId xmlns:a16="http://schemas.microsoft.com/office/drawing/2014/main" id="{B32908CE-CA2A-467F-4B2E-8BEFB4BC0DDD}"/>
              </a:ext>
            </a:extLst>
          </p:cNvPr>
          <p:cNvGrpSpPr/>
          <p:nvPr/>
        </p:nvGrpSpPr>
        <p:grpSpPr>
          <a:xfrm>
            <a:off x="7509266" y="2337253"/>
            <a:ext cx="4491464" cy="3948290"/>
            <a:chOff x="7604516" y="2413453"/>
            <a:chExt cx="4491464" cy="3948290"/>
          </a:xfrm>
        </p:grpSpPr>
        <p:pic>
          <p:nvPicPr>
            <p:cNvPr id="7" name="Picture 6">
              <a:extLst>
                <a:ext uri="{FF2B5EF4-FFF2-40B4-BE49-F238E27FC236}">
                  <a16:creationId xmlns:a16="http://schemas.microsoft.com/office/drawing/2014/main" id="{0A96D0F8-C34D-4DAD-9E74-658AF1A34783}"/>
                </a:ext>
              </a:extLst>
            </p:cNvPr>
            <p:cNvPicPr>
              <a:picLocks noChangeAspect="1"/>
            </p:cNvPicPr>
            <p:nvPr/>
          </p:nvPicPr>
          <p:blipFill>
            <a:blip r:embed="rId3"/>
            <a:stretch>
              <a:fillRect/>
            </a:stretch>
          </p:blipFill>
          <p:spPr>
            <a:xfrm>
              <a:off x="7776103" y="2413453"/>
              <a:ext cx="4146854" cy="3307856"/>
            </a:xfrm>
            <a:prstGeom prst="rect">
              <a:avLst/>
            </a:prstGeom>
          </p:spPr>
        </p:pic>
        <p:sp>
          <p:nvSpPr>
            <p:cNvPr id="8" name="TextBox 7">
              <a:extLst>
                <a:ext uri="{FF2B5EF4-FFF2-40B4-BE49-F238E27FC236}">
                  <a16:creationId xmlns:a16="http://schemas.microsoft.com/office/drawing/2014/main" id="{C060AC52-155B-5974-7229-C0F147135A7A}"/>
                </a:ext>
              </a:extLst>
            </p:cNvPr>
            <p:cNvSpPr txBox="1"/>
            <p:nvPr/>
          </p:nvSpPr>
          <p:spPr>
            <a:xfrm>
              <a:off x="7604516" y="5715412"/>
              <a:ext cx="4491464" cy="646331"/>
            </a:xfrm>
            <a:prstGeom prst="rect">
              <a:avLst/>
            </a:prstGeom>
            <a:solidFill>
              <a:schemeClr val="accent4">
                <a:lumMod val="20000"/>
                <a:lumOff val="80000"/>
              </a:schemeClr>
            </a:solidFill>
          </p:spPr>
          <p:txBody>
            <a:bodyPr wrap="square" rtlCol="0">
              <a:spAutoFit/>
            </a:bodyPr>
            <a:lstStyle/>
            <a:p>
              <a:pPr algn="ctr"/>
              <a:r>
                <a:rPr lang="en-US" b="1" i="1" dirty="0"/>
                <a:t>Sample Hooked Anchors Supporting a Gravity Only Interior Column</a:t>
              </a:r>
            </a:p>
          </p:txBody>
        </p:sp>
      </p:grpSp>
      <p:cxnSp>
        <p:nvCxnSpPr>
          <p:cNvPr id="10" name="Straight Arrow Connector 9">
            <a:extLst>
              <a:ext uri="{FF2B5EF4-FFF2-40B4-BE49-F238E27FC236}">
                <a16:creationId xmlns:a16="http://schemas.microsoft.com/office/drawing/2014/main" id="{AB76A1FA-692F-D98C-9DEE-2732E6B0C68A}"/>
              </a:ext>
            </a:extLst>
          </p:cNvPr>
          <p:cNvCxnSpPr/>
          <p:nvPr/>
        </p:nvCxnSpPr>
        <p:spPr>
          <a:xfrm>
            <a:off x="9324975" y="3754755"/>
            <a:ext cx="0" cy="7010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A14F96-9705-7331-4C6B-7875152315BE}"/>
              </a:ext>
            </a:extLst>
          </p:cNvPr>
          <p:cNvSpPr txBox="1"/>
          <p:nvPr/>
        </p:nvSpPr>
        <p:spPr>
          <a:xfrm>
            <a:off x="8085738" y="3876881"/>
            <a:ext cx="1043902" cy="338554"/>
          </a:xfrm>
          <a:prstGeom prst="rect">
            <a:avLst/>
          </a:prstGeom>
          <a:noFill/>
          <a:ln w="28575">
            <a:solidFill>
              <a:schemeClr val="accent1"/>
            </a:solidFill>
          </a:ln>
        </p:spPr>
        <p:txBody>
          <a:bodyPr wrap="square" rtlCol="0">
            <a:spAutoFit/>
          </a:bodyPr>
          <a:lstStyle/>
          <a:p>
            <a:r>
              <a:rPr lang="en-US" sz="1600" dirty="0"/>
              <a:t>Lap length</a:t>
            </a:r>
          </a:p>
        </p:txBody>
      </p:sp>
    </p:spTree>
    <p:extLst>
      <p:ext uri="{BB962C8B-B14F-4D97-AF65-F5344CB8AC3E}">
        <p14:creationId xmlns:p14="http://schemas.microsoft.com/office/powerpoint/2010/main" val="996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E0B4-9782-C5CB-99FC-DDD5009F1BE8}"/>
              </a:ext>
            </a:extLst>
          </p:cNvPr>
          <p:cNvSpPr>
            <a:spLocks noGrp="1"/>
          </p:cNvSpPr>
          <p:nvPr>
            <p:ph type="title"/>
          </p:nvPr>
        </p:nvSpPr>
        <p:spPr/>
        <p:txBody>
          <a:bodyPr/>
          <a:lstStyle/>
          <a:p>
            <a:r>
              <a:rPr lang="en-US" dirty="0"/>
              <a:t>Cast in Place: Hooked &amp; Double Nut Anchors </a:t>
            </a:r>
            <a:br>
              <a:rPr lang="en-US" dirty="0"/>
            </a:br>
            <a:r>
              <a:rPr lang="en-US" dirty="0"/>
              <a:t>Typical Resistances</a:t>
            </a:r>
          </a:p>
        </p:txBody>
      </p:sp>
      <p:graphicFrame>
        <p:nvGraphicFramePr>
          <p:cNvPr id="4" name="Table 4">
            <a:extLst>
              <a:ext uri="{FF2B5EF4-FFF2-40B4-BE49-F238E27FC236}">
                <a16:creationId xmlns:a16="http://schemas.microsoft.com/office/drawing/2014/main" id="{48FD0F82-3814-91C2-371E-9A1CC6243B86}"/>
              </a:ext>
            </a:extLst>
          </p:cNvPr>
          <p:cNvGraphicFramePr>
            <a:graphicFrameLocks noGrp="1"/>
          </p:cNvGraphicFramePr>
          <p:nvPr>
            <p:ph idx="1"/>
            <p:extLst>
              <p:ext uri="{D42A27DB-BD31-4B8C-83A1-F6EECF244321}">
                <p14:modId xmlns:p14="http://schemas.microsoft.com/office/powerpoint/2010/main" val="281806124"/>
              </p:ext>
            </p:extLst>
          </p:nvPr>
        </p:nvGraphicFramePr>
        <p:xfrm>
          <a:off x="584200" y="1292225"/>
          <a:ext cx="11064875" cy="2494280"/>
        </p:xfrm>
        <a:graphic>
          <a:graphicData uri="http://schemas.openxmlformats.org/drawingml/2006/table">
            <a:tbl>
              <a:tblPr firstRow="1" bandRow="1">
                <a:tableStyleId>{5940675A-B579-460E-94D1-54222C63F5DA}</a:tableStyleId>
              </a:tblPr>
              <a:tblGrid>
                <a:gridCol w="1158875">
                  <a:extLst>
                    <a:ext uri="{9D8B030D-6E8A-4147-A177-3AD203B41FA5}">
                      <a16:colId xmlns:a16="http://schemas.microsoft.com/office/drawing/2014/main" val="59477253"/>
                    </a:ext>
                  </a:extLst>
                </a:gridCol>
                <a:gridCol w="1476375">
                  <a:extLst>
                    <a:ext uri="{9D8B030D-6E8A-4147-A177-3AD203B41FA5}">
                      <a16:colId xmlns:a16="http://schemas.microsoft.com/office/drawing/2014/main" val="568812561"/>
                    </a:ext>
                  </a:extLst>
                </a:gridCol>
                <a:gridCol w="1362075">
                  <a:extLst>
                    <a:ext uri="{9D8B030D-6E8A-4147-A177-3AD203B41FA5}">
                      <a16:colId xmlns:a16="http://schemas.microsoft.com/office/drawing/2014/main" val="877392252"/>
                    </a:ext>
                  </a:extLst>
                </a:gridCol>
                <a:gridCol w="1581150">
                  <a:extLst>
                    <a:ext uri="{9D8B030D-6E8A-4147-A177-3AD203B41FA5}">
                      <a16:colId xmlns:a16="http://schemas.microsoft.com/office/drawing/2014/main" val="1336869079"/>
                    </a:ext>
                  </a:extLst>
                </a:gridCol>
                <a:gridCol w="2352675">
                  <a:extLst>
                    <a:ext uri="{9D8B030D-6E8A-4147-A177-3AD203B41FA5}">
                      <a16:colId xmlns:a16="http://schemas.microsoft.com/office/drawing/2014/main" val="4090081708"/>
                    </a:ext>
                  </a:extLst>
                </a:gridCol>
                <a:gridCol w="3133725">
                  <a:extLst>
                    <a:ext uri="{9D8B030D-6E8A-4147-A177-3AD203B41FA5}">
                      <a16:colId xmlns:a16="http://schemas.microsoft.com/office/drawing/2014/main" val="3133327501"/>
                    </a:ext>
                  </a:extLst>
                </a:gridCol>
              </a:tblGrid>
              <a:tr h="370840">
                <a:tc>
                  <a:txBody>
                    <a:bodyPr/>
                    <a:lstStyle/>
                    <a:p>
                      <a:r>
                        <a:rPr lang="en-US" b="1" dirty="0"/>
                        <a:t>Anchor Diameter</a:t>
                      </a:r>
                    </a:p>
                  </a:txBody>
                  <a:tcPr/>
                </a:tc>
                <a:tc>
                  <a:txBody>
                    <a:bodyPr/>
                    <a:lstStyle/>
                    <a:p>
                      <a:r>
                        <a:rPr lang="en-US" b="1" dirty="0"/>
                        <a:t>ASTM F1554 Grade</a:t>
                      </a:r>
                    </a:p>
                  </a:txBody>
                  <a:tcPr/>
                </a:tc>
                <a:tc>
                  <a:txBody>
                    <a:bodyPr/>
                    <a:lstStyle/>
                    <a:p>
                      <a:r>
                        <a:rPr lang="en-US" b="1" dirty="0"/>
                        <a:t>End Type</a:t>
                      </a:r>
                    </a:p>
                  </a:txBody>
                  <a:tcPr/>
                </a:tc>
                <a:tc>
                  <a:txBody>
                    <a:bodyPr/>
                    <a:lstStyle/>
                    <a:p>
                      <a:r>
                        <a:rPr lang="en-US" b="1" dirty="0"/>
                        <a:t>Recommend Min Length</a:t>
                      </a:r>
                    </a:p>
                  </a:txBody>
                  <a:tcPr/>
                </a:tc>
                <a:tc>
                  <a:txBody>
                    <a:bodyPr/>
                    <a:lstStyle/>
                    <a:p>
                      <a:r>
                        <a:rPr lang="en-US" b="1" dirty="0"/>
                        <a:t>Tr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Hooked have Tr/2 </a:t>
                      </a:r>
                    </a:p>
                  </a:txBody>
                  <a:tcPr/>
                </a:tc>
                <a:tc>
                  <a:txBody>
                    <a:bodyPr/>
                    <a:lstStyle/>
                    <a:p>
                      <a:r>
                        <a:rPr lang="en-US" b="1" dirty="0" err="1"/>
                        <a:t>Vr</a:t>
                      </a:r>
                      <a:r>
                        <a:rPr lang="en-US" b="1" dirty="0"/>
                        <a:t> </a:t>
                      </a:r>
                    </a:p>
                    <a:p>
                      <a:r>
                        <a:rPr lang="en-US" b="1" i="1" dirty="0"/>
                        <a:t>Threads intercept shear plane</a:t>
                      </a:r>
                    </a:p>
                  </a:txBody>
                  <a:tcPr/>
                </a:tc>
                <a:extLst>
                  <a:ext uri="{0D108BD9-81ED-4DB2-BD59-A6C34878D82A}">
                    <a16:rowId xmlns:a16="http://schemas.microsoft.com/office/drawing/2014/main" val="3327242244"/>
                  </a:ext>
                </a:extLst>
              </a:tr>
              <a:tr h="370840">
                <a:tc>
                  <a:txBody>
                    <a:bodyPr/>
                    <a:lstStyle/>
                    <a:p>
                      <a:r>
                        <a:rPr lang="en-US" dirty="0"/>
                        <a:t>¾”</a:t>
                      </a:r>
                    </a:p>
                  </a:txBody>
                  <a:tcPr/>
                </a:tc>
                <a:tc>
                  <a:txBody>
                    <a:bodyPr/>
                    <a:lstStyle/>
                    <a:p>
                      <a:r>
                        <a:rPr lang="en-US" dirty="0"/>
                        <a:t>A36</a:t>
                      </a:r>
                    </a:p>
                  </a:txBody>
                  <a:tcPr/>
                </a:tc>
                <a:tc>
                  <a:txBody>
                    <a:bodyPr/>
                    <a:lstStyle/>
                    <a:p>
                      <a:r>
                        <a:rPr lang="en-US" dirty="0"/>
                        <a:t>4” hook</a:t>
                      </a:r>
                    </a:p>
                  </a:txBody>
                  <a:tcPr/>
                </a:tc>
                <a:tc>
                  <a:txBody>
                    <a:bodyPr/>
                    <a:lstStyle/>
                    <a:p>
                      <a:r>
                        <a:rPr lang="en-US" dirty="0"/>
                        <a:t>2’</a:t>
                      </a:r>
                    </a:p>
                  </a:txBody>
                  <a:tcPr/>
                </a:tc>
                <a:tc>
                  <a:txBody>
                    <a:bodyPr/>
                    <a:lstStyle/>
                    <a:p>
                      <a:r>
                        <a:rPr lang="en-US" dirty="0"/>
                        <a:t>Tr/2 = 7.3 kip = 32.4 </a:t>
                      </a:r>
                      <a:r>
                        <a:rPr lang="en-US" dirty="0" err="1"/>
                        <a:t>kN</a:t>
                      </a:r>
                      <a:endParaRPr lang="en-US" dirty="0"/>
                    </a:p>
                  </a:txBody>
                  <a:tcPr/>
                </a:tc>
                <a:tc>
                  <a:txBody>
                    <a:bodyPr/>
                    <a:lstStyle/>
                    <a:p>
                      <a:r>
                        <a:rPr lang="en-US" dirty="0"/>
                        <a:t>6.1 kip = 27 </a:t>
                      </a:r>
                      <a:r>
                        <a:rPr lang="en-US" dirty="0" err="1"/>
                        <a:t>kN</a:t>
                      </a:r>
                      <a:endParaRPr lang="en-US" dirty="0"/>
                    </a:p>
                  </a:txBody>
                  <a:tcPr/>
                </a:tc>
                <a:extLst>
                  <a:ext uri="{0D108BD9-81ED-4DB2-BD59-A6C34878D82A}">
                    <a16:rowId xmlns:a16="http://schemas.microsoft.com/office/drawing/2014/main" val="3391487686"/>
                  </a:ext>
                </a:extLst>
              </a:tr>
              <a:tr h="370840">
                <a:tc>
                  <a:txBody>
                    <a:bodyPr/>
                    <a:lstStyle/>
                    <a:p>
                      <a:r>
                        <a:rPr lang="en-US" dirty="0"/>
                        <a:t>1”</a:t>
                      </a:r>
                    </a:p>
                  </a:txBody>
                  <a:tcPr/>
                </a:tc>
                <a:tc>
                  <a:txBody>
                    <a:bodyPr/>
                    <a:lstStyle/>
                    <a:p>
                      <a:r>
                        <a:rPr lang="en-US" dirty="0"/>
                        <a:t>A36</a:t>
                      </a:r>
                    </a:p>
                  </a:txBody>
                  <a:tcPr/>
                </a:tc>
                <a:tc>
                  <a:txBody>
                    <a:bodyPr/>
                    <a:lstStyle/>
                    <a:p>
                      <a:r>
                        <a:rPr lang="en-US" dirty="0"/>
                        <a:t>Double nut</a:t>
                      </a:r>
                    </a:p>
                  </a:txBody>
                  <a:tcPr/>
                </a:tc>
                <a:tc>
                  <a:txBody>
                    <a:bodyPr/>
                    <a:lstStyle/>
                    <a:p>
                      <a:r>
                        <a:rPr lang="en-US" dirty="0"/>
                        <a:t>2’6”</a:t>
                      </a:r>
                    </a:p>
                  </a:txBody>
                  <a:tcPr/>
                </a:tc>
                <a:tc>
                  <a:txBody>
                    <a:bodyPr/>
                    <a:lstStyle/>
                    <a:p>
                      <a:r>
                        <a:rPr lang="en-US" dirty="0"/>
                        <a:t>Tr = 25 kip = 111 </a:t>
                      </a:r>
                      <a:r>
                        <a:rPr lang="en-US" dirty="0" err="1"/>
                        <a:t>kN</a:t>
                      </a:r>
                      <a:endParaRPr lang="en-US" dirty="0"/>
                    </a:p>
                  </a:txBody>
                  <a:tcPr/>
                </a:tc>
                <a:tc>
                  <a:txBody>
                    <a:bodyPr/>
                    <a:lstStyle/>
                    <a:p>
                      <a:r>
                        <a:rPr lang="en-US" dirty="0"/>
                        <a:t>10.6 kip = 47 </a:t>
                      </a:r>
                      <a:r>
                        <a:rPr lang="en-US" dirty="0" err="1"/>
                        <a:t>kN</a:t>
                      </a:r>
                      <a:endParaRPr lang="en-US" dirty="0"/>
                    </a:p>
                  </a:txBody>
                  <a:tcPr/>
                </a:tc>
                <a:extLst>
                  <a:ext uri="{0D108BD9-81ED-4DB2-BD59-A6C34878D82A}">
                    <a16:rowId xmlns:a16="http://schemas.microsoft.com/office/drawing/2014/main" val="3621147385"/>
                  </a:ext>
                </a:extLst>
              </a:tr>
              <a:tr h="370840">
                <a:tc>
                  <a:txBody>
                    <a:bodyPr/>
                    <a:lstStyle/>
                    <a:p>
                      <a:r>
                        <a:rPr lang="en-US" dirty="0"/>
                        <a:t>1 ¼”</a:t>
                      </a:r>
                    </a:p>
                  </a:txBody>
                  <a:tcPr/>
                </a:tc>
                <a:tc>
                  <a:txBody>
                    <a:bodyPr/>
                    <a:lstStyle/>
                    <a:p>
                      <a:r>
                        <a:rPr lang="en-US" dirty="0"/>
                        <a:t>A36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Double nut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p>
                  </a:txBody>
                  <a:tcPr/>
                </a:tc>
                <a:tc>
                  <a:txBody>
                    <a:bodyPr/>
                    <a:lstStyle/>
                    <a:p>
                      <a:r>
                        <a:rPr lang="en-US" dirty="0"/>
                        <a:t>Tr = 41 kip = 182 </a:t>
                      </a:r>
                      <a:r>
                        <a:rPr lang="en-US" dirty="0" err="1"/>
                        <a:t>kN</a:t>
                      </a:r>
                      <a:endParaRPr lang="en-US" dirty="0"/>
                    </a:p>
                  </a:txBody>
                  <a:tcPr/>
                </a:tc>
                <a:tc>
                  <a:txBody>
                    <a:bodyPr/>
                    <a:lstStyle/>
                    <a:p>
                      <a:r>
                        <a:rPr lang="en-US" dirty="0"/>
                        <a:t>17.3 kip = 77 </a:t>
                      </a:r>
                      <a:r>
                        <a:rPr lang="en-US" dirty="0" err="1"/>
                        <a:t>kN</a:t>
                      </a:r>
                      <a:endParaRPr lang="en-US" dirty="0"/>
                    </a:p>
                  </a:txBody>
                  <a:tcPr/>
                </a:tc>
                <a:extLst>
                  <a:ext uri="{0D108BD9-81ED-4DB2-BD59-A6C34878D82A}">
                    <a16:rowId xmlns:a16="http://schemas.microsoft.com/office/drawing/2014/main" val="1338790417"/>
                  </a:ext>
                </a:extLst>
              </a:tr>
              <a:tr h="370840">
                <a:tc>
                  <a:txBody>
                    <a:bodyPr/>
                    <a:lstStyle/>
                    <a:p>
                      <a:r>
                        <a:rPr lang="en-US" dirty="0"/>
                        <a:t>1 ½”</a:t>
                      </a:r>
                    </a:p>
                  </a:txBody>
                  <a:tcPr/>
                </a:tc>
                <a:tc>
                  <a:txBody>
                    <a:bodyPr/>
                    <a:lstStyle/>
                    <a:p>
                      <a:r>
                        <a:rPr lang="en-US" dirty="0"/>
                        <a:t>A36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Double nut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3’6”</a:t>
                      </a:r>
                    </a:p>
                  </a:txBody>
                  <a:tcPr/>
                </a:tc>
                <a:tc>
                  <a:txBody>
                    <a:bodyPr/>
                    <a:lstStyle/>
                    <a:p>
                      <a:r>
                        <a:rPr lang="en-US" dirty="0"/>
                        <a:t>Tr = 58 kip = 258 </a:t>
                      </a:r>
                      <a:r>
                        <a:rPr lang="en-US" dirty="0" err="1"/>
                        <a:t>kN</a:t>
                      </a:r>
                      <a:endParaRPr lang="en-US" dirty="0"/>
                    </a:p>
                  </a:txBody>
                  <a:tcPr/>
                </a:tc>
                <a:tc>
                  <a:txBody>
                    <a:bodyPr/>
                    <a:lstStyle/>
                    <a:p>
                      <a:r>
                        <a:rPr lang="en-US" dirty="0"/>
                        <a:t>24.4 kip = 108 </a:t>
                      </a:r>
                      <a:r>
                        <a:rPr lang="en-US" dirty="0" err="1"/>
                        <a:t>kN</a:t>
                      </a:r>
                      <a:endParaRPr lang="en-US" dirty="0"/>
                    </a:p>
                  </a:txBody>
                  <a:tcPr/>
                </a:tc>
                <a:extLst>
                  <a:ext uri="{0D108BD9-81ED-4DB2-BD59-A6C34878D82A}">
                    <a16:rowId xmlns:a16="http://schemas.microsoft.com/office/drawing/2014/main" val="3982881555"/>
                  </a:ext>
                </a:extLst>
              </a:tr>
              <a:tr h="370840">
                <a:tc>
                  <a:txBody>
                    <a:bodyPr/>
                    <a:lstStyle/>
                    <a:p>
                      <a:r>
                        <a:rPr lang="en-US" dirty="0"/>
                        <a:t>2”</a:t>
                      </a:r>
                    </a:p>
                  </a:txBody>
                  <a:tcPr/>
                </a:tc>
                <a:tc>
                  <a:txBody>
                    <a:bodyPr/>
                    <a:lstStyle/>
                    <a:p>
                      <a:r>
                        <a:rPr lang="en-US" dirty="0"/>
                        <a:t>A36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Double nut</a:t>
                      </a:r>
                    </a:p>
                  </a:txBody>
                  <a:tcPr/>
                </a:tc>
                <a:tc>
                  <a:txBody>
                    <a:bodyPr/>
                    <a:lstStyle/>
                    <a:p>
                      <a:r>
                        <a:rPr lang="en-US" dirty="0"/>
                        <a:t>4’</a:t>
                      </a:r>
                    </a:p>
                  </a:txBody>
                  <a:tcPr/>
                </a:tc>
                <a:tc>
                  <a:txBody>
                    <a:bodyPr/>
                    <a:lstStyle/>
                    <a:p>
                      <a:r>
                        <a:rPr lang="en-US" dirty="0"/>
                        <a:t>Tr = 105 kip = 467 </a:t>
                      </a:r>
                      <a:r>
                        <a:rPr lang="en-US" dirty="0" err="1"/>
                        <a:t>kN</a:t>
                      </a:r>
                      <a:endParaRPr lang="en-US" dirty="0"/>
                    </a:p>
                  </a:txBody>
                  <a:tcPr/>
                </a:tc>
                <a:tc>
                  <a:txBody>
                    <a:bodyPr/>
                    <a:lstStyle/>
                    <a:p>
                      <a:r>
                        <a:rPr lang="en-US" dirty="0"/>
                        <a:t>43.9 kip = 195 </a:t>
                      </a:r>
                      <a:r>
                        <a:rPr lang="en-US" dirty="0" err="1"/>
                        <a:t>kN</a:t>
                      </a:r>
                      <a:endParaRPr lang="en-US" dirty="0"/>
                    </a:p>
                  </a:txBody>
                  <a:tcPr/>
                </a:tc>
                <a:extLst>
                  <a:ext uri="{0D108BD9-81ED-4DB2-BD59-A6C34878D82A}">
                    <a16:rowId xmlns:a16="http://schemas.microsoft.com/office/drawing/2014/main" val="1411426612"/>
                  </a:ext>
                </a:extLst>
              </a:tr>
            </a:tbl>
          </a:graphicData>
        </a:graphic>
      </p:graphicFrame>
      <p:pic>
        <p:nvPicPr>
          <p:cNvPr id="5" name="Picture 4">
            <a:extLst>
              <a:ext uri="{FF2B5EF4-FFF2-40B4-BE49-F238E27FC236}">
                <a16:creationId xmlns:a16="http://schemas.microsoft.com/office/drawing/2014/main" id="{5C6B4A64-1B1B-0E45-1DA6-A4F2F89186E4}"/>
              </a:ext>
            </a:extLst>
          </p:cNvPr>
          <p:cNvPicPr>
            <a:picLocks noChangeAspect="1"/>
          </p:cNvPicPr>
          <p:nvPr/>
        </p:nvPicPr>
        <p:blipFill>
          <a:blip r:embed="rId2"/>
          <a:stretch>
            <a:fillRect/>
          </a:stretch>
        </p:blipFill>
        <p:spPr>
          <a:xfrm>
            <a:off x="594360" y="4174910"/>
            <a:ext cx="6475095" cy="827723"/>
          </a:xfrm>
          <a:prstGeom prst="rect">
            <a:avLst/>
          </a:prstGeom>
        </p:spPr>
      </p:pic>
      <p:sp>
        <p:nvSpPr>
          <p:cNvPr id="7" name="TextBox 6">
            <a:extLst>
              <a:ext uri="{FF2B5EF4-FFF2-40B4-BE49-F238E27FC236}">
                <a16:creationId xmlns:a16="http://schemas.microsoft.com/office/drawing/2014/main" id="{8D900214-4F42-50F7-883C-4B77298B61C4}"/>
              </a:ext>
            </a:extLst>
          </p:cNvPr>
          <p:cNvSpPr txBox="1"/>
          <p:nvPr/>
        </p:nvSpPr>
        <p:spPr>
          <a:xfrm>
            <a:off x="57150" y="3796030"/>
            <a:ext cx="6743700" cy="369332"/>
          </a:xfrm>
          <a:prstGeom prst="rect">
            <a:avLst/>
          </a:prstGeom>
          <a:noFill/>
        </p:spPr>
        <p:txBody>
          <a:bodyPr wrap="square">
            <a:spAutoFit/>
          </a:bodyPr>
          <a:lstStyle/>
          <a:p>
            <a:pPr lvl="1"/>
            <a:r>
              <a:rPr lang="en-US" dirty="0"/>
              <a:t>ASTM F1554 A36: </a:t>
            </a:r>
            <a:r>
              <a:rPr lang="en-US" dirty="0" err="1"/>
              <a:t>Fy</a:t>
            </a:r>
            <a:r>
              <a:rPr lang="en-US" dirty="0"/>
              <a:t> = 248 </a:t>
            </a:r>
            <a:r>
              <a:rPr lang="en-US" dirty="0" err="1"/>
              <a:t>Mpa</a:t>
            </a:r>
            <a:r>
              <a:rPr lang="en-US" dirty="0"/>
              <a:t>, Fu = 400 </a:t>
            </a:r>
            <a:r>
              <a:rPr lang="en-US" dirty="0" err="1"/>
              <a:t>Mpa</a:t>
            </a:r>
            <a:r>
              <a:rPr lang="en-US" dirty="0"/>
              <a:t> (CISC </a:t>
            </a:r>
            <a:r>
              <a:rPr lang="en-US" dirty="0" err="1"/>
              <a:t>pg</a:t>
            </a:r>
            <a:r>
              <a:rPr lang="en-US" dirty="0"/>
              <a:t> 4-159)</a:t>
            </a:r>
          </a:p>
        </p:txBody>
      </p:sp>
      <p:sp>
        <p:nvSpPr>
          <p:cNvPr id="9" name="TextBox 8">
            <a:extLst>
              <a:ext uri="{FF2B5EF4-FFF2-40B4-BE49-F238E27FC236}">
                <a16:creationId xmlns:a16="http://schemas.microsoft.com/office/drawing/2014/main" id="{AD9C0939-D296-AD76-452D-FABF65544296}"/>
              </a:ext>
            </a:extLst>
          </p:cNvPr>
          <p:cNvSpPr txBox="1"/>
          <p:nvPr/>
        </p:nvSpPr>
        <p:spPr>
          <a:xfrm>
            <a:off x="500063" y="5063651"/>
            <a:ext cx="6105524" cy="1323439"/>
          </a:xfrm>
          <a:prstGeom prst="rect">
            <a:avLst/>
          </a:prstGeom>
          <a:noFill/>
        </p:spPr>
        <p:txBody>
          <a:bodyPr wrap="square">
            <a:spAutoFit/>
          </a:bodyPr>
          <a:lstStyle/>
          <a:p>
            <a:r>
              <a:rPr lang="en-US" dirty="0"/>
              <a:t>Generally design anchor &lt;70% utilization</a:t>
            </a:r>
          </a:p>
          <a:p>
            <a:endParaRPr lang="en-US" sz="800" dirty="0"/>
          </a:p>
          <a:p>
            <a:r>
              <a:rPr lang="en-US" dirty="0"/>
              <a:t>Typical minimum sizes:</a:t>
            </a:r>
          </a:p>
          <a:p>
            <a:pPr lvl="1"/>
            <a:r>
              <a:rPr lang="en-US" dirty="0"/>
              <a:t>No uplift: Min 3/4″Ø, 24″ long + 4″ hook anchor</a:t>
            </a:r>
          </a:p>
          <a:p>
            <a:pPr lvl="1"/>
            <a:r>
              <a:rPr lang="en-US" dirty="0"/>
              <a:t>Uplift: Min 1″Ø, 36″ long + DBL nut anchor</a:t>
            </a:r>
          </a:p>
        </p:txBody>
      </p:sp>
      <p:pic>
        <p:nvPicPr>
          <p:cNvPr id="10" name="Picture 9">
            <a:extLst>
              <a:ext uri="{FF2B5EF4-FFF2-40B4-BE49-F238E27FC236}">
                <a16:creationId xmlns:a16="http://schemas.microsoft.com/office/drawing/2014/main" id="{A39E7FE1-0400-D757-60C3-7538208C584D}"/>
              </a:ext>
            </a:extLst>
          </p:cNvPr>
          <p:cNvPicPr>
            <a:picLocks noChangeAspect="1"/>
          </p:cNvPicPr>
          <p:nvPr/>
        </p:nvPicPr>
        <p:blipFill>
          <a:blip r:embed="rId3"/>
          <a:stretch>
            <a:fillRect/>
          </a:stretch>
        </p:blipFill>
        <p:spPr>
          <a:xfrm>
            <a:off x="8553483" y="3861958"/>
            <a:ext cx="2962697" cy="1173629"/>
          </a:xfrm>
          <a:prstGeom prst="rect">
            <a:avLst/>
          </a:prstGeom>
        </p:spPr>
      </p:pic>
      <p:pic>
        <p:nvPicPr>
          <p:cNvPr id="11" name="Picture 10">
            <a:extLst>
              <a:ext uri="{FF2B5EF4-FFF2-40B4-BE49-F238E27FC236}">
                <a16:creationId xmlns:a16="http://schemas.microsoft.com/office/drawing/2014/main" id="{5578C6A7-D855-CF66-6445-B86BBA438DFE}"/>
              </a:ext>
            </a:extLst>
          </p:cNvPr>
          <p:cNvPicPr>
            <a:picLocks noChangeAspect="1"/>
          </p:cNvPicPr>
          <p:nvPr/>
        </p:nvPicPr>
        <p:blipFill>
          <a:blip r:embed="rId4"/>
          <a:stretch>
            <a:fillRect/>
          </a:stretch>
        </p:blipFill>
        <p:spPr>
          <a:xfrm>
            <a:off x="7296756" y="5059048"/>
            <a:ext cx="4432625" cy="1211993"/>
          </a:xfrm>
          <a:prstGeom prst="rect">
            <a:avLst/>
          </a:prstGeom>
        </p:spPr>
      </p:pic>
    </p:spTree>
    <p:extLst>
      <p:ext uri="{BB962C8B-B14F-4D97-AF65-F5344CB8AC3E}">
        <p14:creationId xmlns:p14="http://schemas.microsoft.com/office/powerpoint/2010/main" val="19370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Headed Stud</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p:txBody>
          <a:bodyPr/>
          <a:lstStyle/>
          <a:p>
            <a:r>
              <a:rPr lang="en-US" b="1" dirty="0"/>
              <a:t>Headed Stud</a:t>
            </a:r>
          </a:p>
          <a:p>
            <a:pPr lvl="1"/>
            <a:r>
              <a:rPr lang="en-US" dirty="0"/>
              <a:t>Attach stud onto steel with a stud gun, then cast assembly into concrete</a:t>
            </a:r>
          </a:p>
          <a:p>
            <a:pPr lvl="1"/>
            <a:r>
              <a:rPr lang="en-US" dirty="0"/>
              <a:t>Can be designed as shear connection of steel to concrete for composite beams</a:t>
            </a:r>
          </a:p>
          <a:p>
            <a:pPr lvl="1"/>
            <a:r>
              <a:rPr lang="en-US" dirty="0"/>
              <a:t>Or for light use, like sprinkler / pipe / electrical hangers</a:t>
            </a:r>
          </a:p>
          <a:p>
            <a:pPr lvl="1"/>
            <a:r>
              <a:rPr lang="en-US" dirty="0"/>
              <a:t>Most commonly available studs CSA W59 Type B (Fu = 450 </a:t>
            </a:r>
            <a:r>
              <a:rPr lang="en-US" dirty="0" err="1"/>
              <a:t>Mpa</a:t>
            </a:r>
            <a:r>
              <a:rPr lang="en-US" dirty="0"/>
              <a:t>)</a:t>
            </a:r>
          </a:p>
        </p:txBody>
      </p:sp>
      <p:pic>
        <p:nvPicPr>
          <p:cNvPr id="9" name="Picture 8">
            <a:extLst>
              <a:ext uri="{FF2B5EF4-FFF2-40B4-BE49-F238E27FC236}">
                <a16:creationId xmlns:a16="http://schemas.microsoft.com/office/drawing/2014/main" id="{93705EC8-61B9-BA47-E699-9E1528F4C4B3}"/>
              </a:ext>
            </a:extLst>
          </p:cNvPr>
          <p:cNvPicPr>
            <a:picLocks noChangeAspect="1"/>
          </p:cNvPicPr>
          <p:nvPr/>
        </p:nvPicPr>
        <p:blipFill rotWithShape="1">
          <a:blip r:embed="rId2"/>
          <a:srcRect l="60923"/>
          <a:stretch/>
        </p:blipFill>
        <p:spPr>
          <a:xfrm rot="5400000">
            <a:off x="3166349" y="794634"/>
            <a:ext cx="406027" cy="1433817"/>
          </a:xfrm>
          <a:prstGeom prst="rect">
            <a:avLst/>
          </a:prstGeom>
        </p:spPr>
      </p:pic>
      <p:grpSp>
        <p:nvGrpSpPr>
          <p:cNvPr id="19" name="Group 18">
            <a:extLst>
              <a:ext uri="{FF2B5EF4-FFF2-40B4-BE49-F238E27FC236}">
                <a16:creationId xmlns:a16="http://schemas.microsoft.com/office/drawing/2014/main" id="{5BF80CED-5D3B-E686-4BA1-99DD7717FCB3}"/>
              </a:ext>
            </a:extLst>
          </p:cNvPr>
          <p:cNvGrpSpPr/>
          <p:nvPr/>
        </p:nvGrpSpPr>
        <p:grpSpPr>
          <a:xfrm>
            <a:off x="1066799" y="3185278"/>
            <a:ext cx="8931655" cy="2708554"/>
            <a:chOff x="876299" y="3261478"/>
            <a:chExt cx="8931655" cy="2708554"/>
          </a:xfrm>
        </p:grpSpPr>
        <p:pic>
          <p:nvPicPr>
            <p:cNvPr id="13" name="Picture 12">
              <a:extLst>
                <a:ext uri="{FF2B5EF4-FFF2-40B4-BE49-F238E27FC236}">
                  <a16:creationId xmlns:a16="http://schemas.microsoft.com/office/drawing/2014/main" id="{5D6ADF25-F16A-26B9-3D00-3DD7CDE8D7F9}"/>
                </a:ext>
              </a:extLst>
            </p:cNvPr>
            <p:cNvPicPr>
              <a:picLocks noChangeAspect="1"/>
            </p:cNvPicPr>
            <p:nvPr/>
          </p:nvPicPr>
          <p:blipFill>
            <a:blip r:embed="rId3"/>
            <a:stretch>
              <a:fillRect/>
            </a:stretch>
          </p:blipFill>
          <p:spPr>
            <a:xfrm>
              <a:off x="8160681" y="3261478"/>
              <a:ext cx="1590124" cy="2306467"/>
            </a:xfrm>
            <a:prstGeom prst="rect">
              <a:avLst/>
            </a:prstGeom>
          </p:spPr>
        </p:pic>
        <p:pic>
          <p:nvPicPr>
            <p:cNvPr id="15" name="Picture 14">
              <a:extLst>
                <a:ext uri="{FF2B5EF4-FFF2-40B4-BE49-F238E27FC236}">
                  <a16:creationId xmlns:a16="http://schemas.microsoft.com/office/drawing/2014/main" id="{41E07EA9-F62D-7D2D-DE23-FA1F5295C02E}"/>
                </a:ext>
              </a:extLst>
            </p:cNvPr>
            <p:cNvPicPr>
              <a:picLocks noChangeAspect="1"/>
            </p:cNvPicPr>
            <p:nvPr/>
          </p:nvPicPr>
          <p:blipFill>
            <a:blip r:embed="rId4"/>
            <a:stretch>
              <a:fillRect/>
            </a:stretch>
          </p:blipFill>
          <p:spPr>
            <a:xfrm>
              <a:off x="4338362" y="3516141"/>
              <a:ext cx="3200400" cy="1924050"/>
            </a:xfrm>
            <a:prstGeom prst="rect">
              <a:avLst/>
            </a:prstGeom>
          </p:spPr>
        </p:pic>
        <p:pic>
          <p:nvPicPr>
            <p:cNvPr id="17" name="Picture 16">
              <a:extLst>
                <a:ext uri="{FF2B5EF4-FFF2-40B4-BE49-F238E27FC236}">
                  <a16:creationId xmlns:a16="http://schemas.microsoft.com/office/drawing/2014/main" id="{4333496F-35C5-5877-6574-0C232CC2E2CB}"/>
                </a:ext>
              </a:extLst>
            </p:cNvPr>
            <p:cNvPicPr>
              <a:picLocks noChangeAspect="1"/>
            </p:cNvPicPr>
            <p:nvPr/>
          </p:nvPicPr>
          <p:blipFill>
            <a:blip r:embed="rId5"/>
            <a:stretch>
              <a:fillRect/>
            </a:stretch>
          </p:blipFill>
          <p:spPr>
            <a:xfrm>
              <a:off x="876300" y="3261478"/>
              <a:ext cx="2895600" cy="2305050"/>
            </a:xfrm>
            <a:prstGeom prst="rect">
              <a:avLst/>
            </a:prstGeom>
          </p:spPr>
        </p:pic>
        <p:sp>
          <p:nvSpPr>
            <p:cNvPr id="18" name="TextBox 17">
              <a:extLst>
                <a:ext uri="{FF2B5EF4-FFF2-40B4-BE49-F238E27FC236}">
                  <a16:creationId xmlns:a16="http://schemas.microsoft.com/office/drawing/2014/main" id="{60E28983-092D-72B4-7C4A-9C243FE5209C}"/>
                </a:ext>
              </a:extLst>
            </p:cNvPr>
            <p:cNvSpPr txBox="1"/>
            <p:nvPr/>
          </p:nvSpPr>
          <p:spPr>
            <a:xfrm>
              <a:off x="876299" y="5600700"/>
              <a:ext cx="8931655" cy="369332"/>
            </a:xfrm>
            <a:prstGeom prst="rect">
              <a:avLst/>
            </a:prstGeom>
            <a:solidFill>
              <a:schemeClr val="accent4">
                <a:lumMod val="20000"/>
                <a:lumOff val="80000"/>
              </a:schemeClr>
            </a:solidFill>
          </p:spPr>
          <p:txBody>
            <a:bodyPr wrap="square" rtlCol="0">
              <a:spAutoFit/>
            </a:bodyPr>
            <a:lstStyle/>
            <a:p>
              <a:pPr algn="ctr"/>
              <a:r>
                <a:rPr lang="en-US" b="1" i="1" dirty="0"/>
                <a:t>Nelson Stud Welding Gun Typical Use</a:t>
              </a:r>
            </a:p>
          </p:txBody>
        </p:sp>
      </p:grpSp>
    </p:spTree>
    <p:extLst>
      <p:ext uri="{BB962C8B-B14F-4D97-AF65-F5344CB8AC3E}">
        <p14:creationId xmlns:p14="http://schemas.microsoft.com/office/powerpoint/2010/main" val="89778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Headed Stud Design</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p:txBody>
          <a:bodyPr/>
          <a:lstStyle/>
          <a:p>
            <a:r>
              <a:rPr lang="en-US" b="1" dirty="0"/>
              <a:t>Composite Beam Design</a:t>
            </a:r>
          </a:p>
          <a:p>
            <a:pPr lvl="1"/>
            <a:r>
              <a:rPr lang="en-US" dirty="0"/>
              <a:t>Follow relevant checks in CSA S16-14 cl 17</a:t>
            </a:r>
          </a:p>
          <a:p>
            <a:pPr lvl="1"/>
            <a:r>
              <a:rPr lang="en-US" dirty="0"/>
              <a:t>Generally design anchor to max 70% utilization</a:t>
            </a:r>
          </a:p>
          <a:p>
            <a:pPr lvl="1"/>
            <a:r>
              <a:rPr lang="en-US" dirty="0"/>
              <a:t>Typical minimum size: </a:t>
            </a:r>
          </a:p>
          <a:p>
            <a:pPr lvl="2"/>
            <a:r>
              <a:rPr lang="en-US" dirty="0"/>
              <a:t>3/4“ Ø x 3” @24” Nelson studs (spacing cl 17.8)</a:t>
            </a:r>
          </a:p>
          <a:p>
            <a:endParaRPr lang="en-US" dirty="0"/>
          </a:p>
        </p:txBody>
      </p:sp>
      <p:grpSp>
        <p:nvGrpSpPr>
          <p:cNvPr id="10" name="Group 9">
            <a:extLst>
              <a:ext uri="{FF2B5EF4-FFF2-40B4-BE49-F238E27FC236}">
                <a16:creationId xmlns:a16="http://schemas.microsoft.com/office/drawing/2014/main" id="{53CE93CA-9F61-4380-463A-0744FD673EB0}"/>
              </a:ext>
            </a:extLst>
          </p:cNvPr>
          <p:cNvGrpSpPr/>
          <p:nvPr/>
        </p:nvGrpSpPr>
        <p:grpSpPr>
          <a:xfrm>
            <a:off x="8472095" y="2975702"/>
            <a:ext cx="3399230" cy="3191313"/>
            <a:chOff x="1343511" y="3270977"/>
            <a:chExt cx="3399230" cy="3191313"/>
          </a:xfrm>
        </p:grpSpPr>
        <p:pic>
          <p:nvPicPr>
            <p:cNvPr id="6" name="Picture 5">
              <a:extLst>
                <a:ext uri="{FF2B5EF4-FFF2-40B4-BE49-F238E27FC236}">
                  <a16:creationId xmlns:a16="http://schemas.microsoft.com/office/drawing/2014/main" id="{1B4C324F-8106-41EB-F439-2D41469A3063}"/>
                </a:ext>
              </a:extLst>
            </p:cNvPr>
            <p:cNvPicPr>
              <a:picLocks noChangeAspect="1"/>
            </p:cNvPicPr>
            <p:nvPr/>
          </p:nvPicPr>
          <p:blipFill>
            <a:blip r:embed="rId2"/>
            <a:stretch>
              <a:fillRect/>
            </a:stretch>
          </p:blipFill>
          <p:spPr>
            <a:xfrm>
              <a:off x="1612344" y="3270977"/>
              <a:ext cx="2861565" cy="2544349"/>
            </a:xfrm>
            <a:prstGeom prst="rect">
              <a:avLst/>
            </a:prstGeom>
          </p:spPr>
        </p:pic>
        <p:sp>
          <p:nvSpPr>
            <p:cNvPr id="7" name="TextBox 6">
              <a:extLst>
                <a:ext uri="{FF2B5EF4-FFF2-40B4-BE49-F238E27FC236}">
                  <a16:creationId xmlns:a16="http://schemas.microsoft.com/office/drawing/2014/main" id="{1A2C6C6B-2714-2A91-FC18-5DC0BF6E60A4}"/>
                </a:ext>
              </a:extLst>
            </p:cNvPr>
            <p:cNvSpPr txBox="1"/>
            <p:nvPr/>
          </p:nvSpPr>
          <p:spPr>
            <a:xfrm>
              <a:off x="1343511" y="5815959"/>
              <a:ext cx="3399230" cy="646331"/>
            </a:xfrm>
            <a:prstGeom prst="rect">
              <a:avLst/>
            </a:prstGeom>
            <a:solidFill>
              <a:schemeClr val="accent4">
                <a:lumMod val="20000"/>
                <a:lumOff val="80000"/>
              </a:schemeClr>
            </a:solidFill>
          </p:spPr>
          <p:txBody>
            <a:bodyPr wrap="square" rtlCol="0">
              <a:spAutoFit/>
            </a:bodyPr>
            <a:lstStyle/>
            <a:p>
              <a:pPr algn="ctr"/>
              <a:r>
                <a:rPr lang="en-US" b="1" i="1" dirty="0"/>
                <a:t>Sample Composite Beam with Headed Studs</a:t>
              </a:r>
            </a:p>
          </p:txBody>
        </p:sp>
      </p:grpSp>
      <p:grpSp>
        <p:nvGrpSpPr>
          <p:cNvPr id="12" name="Group 11">
            <a:extLst>
              <a:ext uri="{FF2B5EF4-FFF2-40B4-BE49-F238E27FC236}">
                <a16:creationId xmlns:a16="http://schemas.microsoft.com/office/drawing/2014/main" id="{1D59A552-89E6-EC4F-1A7B-52C28545714B}"/>
              </a:ext>
            </a:extLst>
          </p:cNvPr>
          <p:cNvGrpSpPr/>
          <p:nvPr/>
        </p:nvGrpSpPr>
        <p:grpSpPr>
          <a:xfrm>
            <a:off x="1062087" y="3589360"/>
            <a:ext cx="7126599" cy="2300656"/>
            <a:chOff x="1062087" y="3589360"/>
            <a:chExt cx="7126599" cy="2300656"/>
          </a:xfrm>
        </p:grpSpPr>
        <p:pic>
          <p:nvPicPr>
            <p:cNvPr id="1026" name="Picture 2" descr="Fatigue Performance and Shear Demand Distributions of Clustered Shear  Connectors in Composite Bridge Girders">
              <a:extLst>
                <a:ext uri="{FF2B5EF4-FFF2-40B4-BE49-F238E27FC236}">
                  <a16:creationId xmlns:a16="http://schemas.microsoft.com/office/drawing/2014/main" id="{954B6B30-8431-3878-6996-4EF13BBA8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108"/>
            <a:stretch/>
          </p:blipFill>
          <p:spPr bwMode="auto">
            <a:xfrm>
              <a:off x="1151348" y="3589360"/>
              <a:ext cx="6697085" cy="16398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3243A31-E9B0-2785-54C6-8838C04015EB}"/>
                </a:ext>
              </a:extLst>
            </p:cNvPr>
            <p:cNvSpPr txBox="1"/>
            <p:nvPr/>
          </p:nvSpPr>
          <p:spPr>
            <a:xfrm>
              <a:off x="1062087" y="5520684"/>
              <a:ext cx="7126599" cy="369332"/>
            </a:xfrm>
            <a:prstGeom prst="rect">
              <a:avLst/>
            </a:prstGeom>
            <a:solidFill>
              <a:schemeClr val="accent4">
                <a:lumMod val="20000"/>
                <a:lumOff val="80000"/>
              </a:schemeClr>
            </a:solidFill>
          </p:spPr>
          <p:txBody>
            <a:bodyPr wrap="square" rtlCol="0">
              <a:spAutoFit/>
            </a:bodyPr>
            <a:lstStyle/>
            <a:p>
              <a:pPr algn="ctr"/>
              <a:r>
                <a:rPr lang="en-US" b="1" i="1" dirty="0"/>
                <a:t>Composite Beam Action with Headed Studs</a:t>
              </a:r>
            </a:p>
          </p:txBody>
        </p:sp>
      </p:grpSp>
    </p:spTree>
    <p:extLst>
      <p:ext uri="{BB962C8B-B14F-4D97-AF65-F5344CB8AC3E}">
        <p14:creationId xmlns:p14="http://schemas.microsoft.com/office/powerpoint/2010/main" val="349166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Headed Stud Design </a:t>
            </a:r>
            <a:r>
              <a:rPr lang="en-US" dirty="0" err="1"/>
              <a:t>cont</a:t>
            </a:r>
            <a:r>
              <a:rPr lang="en-US" dirty="0"/>
              <a:t>…</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p:txBody>
          <a:bodyPr/>
          <a:lstStyle/>
          <a:p>
            <a:r>
              <a:rPr lang="en-US" b="1" dirty="0"/>
              <a:t>Non Composite Anchor Design</a:t>
            </a:r>
          </a:p>
          <a:p>
            <a:pPr lvl="1"/>
            <a:r>
              <a:rPr lang="en-US" dirty="0"/>
              <a:t>Concrete pullout resistance of headed stud in CSA S16-14 cl 17.7.2</a:t>
            </a:r>
          </a:p>
          <a:p>
            <a:pPr lvl="1"/>
            <a:r>
              <a:rPr lang="en-US" dirty="0"/>
              <a:t>Generally design anchor to max 70% utilization</a:t>
            </a:r>
          </a:p>
          <a:p>
            <a:pPr lvl="1"/>
            <a:r>
              <a:rPr lang="en-US" dirty="0"/>
              <a:t>Typical minimum sizes:</a:t>
            </a:r>
          </a:p>
          <a:p>
            <a:pPr lvl="2"/>
            <a:r>
              <a:rPr lang="en-US" dirty="0"/>
              <a:t>Min 3/4“Ø x 3” Nelson studs @48” for integration of steel beam to concrete</a:t>
            </a:r>
          </a:p>
          <a:p>
            <a:pPr lvl="2"/>
            <a:r>
              <a:rPr lang="en-US" dirty="0"/>
              <a:t>Min (2) 5/8”Ø x 3” Nelson studs for lateral support of top of column</a:t>
            </a:r>
          </a:p>
          <a:p>
            <a:pPr lvl="2"/>
            <a:r>
              <a:rPr lang="en-US" dirty="0"/>
              <a:t>Min 1/2“Ø x 2” Nelson stud for sprinkler / light pipe / electrical hangers</a:t>
            </a:r>
          </a:p>
        </p:txBody>
      </p:sp>
      <p:grpSp>
        <p:nvGrpSpPr>
          <p:cNvPr id="7" name="Group 6">
            <a:extLst>
              <a:ext uri="{FF2B5EF4-FFF2-40B4-BE49-F238E27FC236}">
                <a16:creationId xmlns:a16="http://schemas.microsoft.com/office/drawing/2014/main" id="{BC53D11C-4C1B-023D-68E5-25019DD1AD75}"/>
              </a:ext>
            </a:extLst>
          </p:cNvPr>
          <p:cNvGrpSpPr/>
          <p:nvPr/>
        </p:nvGrpSpPr>
        <p:grpSpPr>
          <a:xfrm>
            <a:off x="1378278" y="3762375"/>
            <a:ext cx="3427805" cy="2570381"/>
            <a:chOff x="4597728" y="3762375"/>
            <a:chExt cx="3427805" cy="2570381"/>
          </a:xfrm>
        </p:grpSpPr>
        <p:pic>
          <p:nvPicPr>
            <p:cNvPr id="5" name="Picture 4">
              <a:extLst>
                <a:ext uri="{FF2B5EF4-FFF2-40B4-BE49-F238E27FC236}">
                  <a16:creationId xmlns:a16="http://schemas.microsoft.com/office/drawing/2014/main" id="{6809942C-4416-A666-06D3-1800C16E3D23}"/>
                </a:ext>
              </a:extLst>
            </p:cNvPr>
            <p:cNvPicPr>
              <a:picLocks noChangeAspect="1"/>
            </p:cNvPicPr>
            <p:nvPr/>
          </p:nvPicPr>
          <p:blipFill rotWithShape="1">
            <a:blip r:embed="rId2"/>
            <a:srcRect t="6094"/>
            <a:stretch/>
          </p:blipFill>
          <p:spPr>
            <a:xfrm>
              <a:off x="4597728" y="3762375"/>
              <a:ext cx="3399230" cy="2405826"/>
            </a:xfrm>
            <a:prstGeom prst="rect">
              <a:avLst/>
            </a:prstGeom>
          </p:spPr>
        </p:pic>
        <p:sp>
          <p:nvSpPr>
            <p:cNvPr id="6" name="TextBox 5">
              <a:extLst>
                <a:ext uri="{FF2B5EF4-FFF2-40B4-BE49-F238E27FC236}">
                  <a16:creationId xmlns:a16="http://schemas.microsoft.com/office/drawing/2014/main" id="{AF2E1C68-8F57-4115-6763-DF17CFCE7180}"/>
                </a:ext>
              </a:extLst>
            </p:cNvPr>
            <p:cNvSpPr txBox="1"/>
            <p:nvPr/>
          </p:nvSpPr>
          <p:spPr>
            <a:xfrm>
              <a:off x="4626303" y="5686425"/>
              <a:ext cx="3399230" cy="646331"/>
            </a:xfrm>
            <a:prstGeom prst="rect">
              <a:avLst/>
            </a:prstGeom>
            <a:solidFill>
              <a:schemeClr val="accent4">
                <a:lumMod val="20000"/>
                <a:lumOff val="80000"/>
              </a:schemeClr>
            </a:solidFill>
          </p:spPr>
          <p:txBody>
            <a:bodyPr wrap="square" rtlCol="0">
              <a:spAutoFit/>
            </a:bodyPr>
            <a:lstStyle/>
            <a:p>
              <a:pPr algn="ctr"/>
              <a:r>
                <a:rPr lang="en-US" b="1" i="1" dirty="0"/>
                <a:t>Sample Lateral Support Top of Column with Headed Studs</a:t>
              </a:r>
            </a:p>
          </p:txBody>
        </p:sp>
      </p:grpSp>
      <p:grpSp>
        <p:nvGrpSpPr>
          <p:cNvPr id="12" name="Group 11">
            <a:extLst>
              <a:ext uri="{FF2B5EF4-FFF2-40B4-BE49-F238E27FC236}">
                <a16:creationId xmlns:a16="http://schemas.microsoft.com/office/drawing/2014/main" id="{E9807B75-0CDD-9A69-BA1B-B628B1158128}"/>
              </a:ext>
            </a:extLst>
          </p:cNvPr>
          <p:cNvGrpSpPr/>
          <p:nvPr/>
        </p:nvGrpSpPr>
        <p:grpSpPr>
          <a:xfrm>
            <a:off x="4980398" y="3812763"/>
            <a:ext cx="3068227" cy="2515455"/>
            <a:chOff x="1332323" y="3812763"/>
            <a:chExt cx="3068227" cy="2515455"/>
          </a:xfrm>
        </p:grpSpPr>
        <p:pic>
          <p:nvPicPr>
            <p:cNvPr id="8" name="Picture 7">
              <a:extLst>
                <a:ext uri="{FF2B5EF4-FFF2-40B4-BE49-F238E27FC236}">
                  <a16:creationId xmlns:a16="http://schemas.microsoft.com/office/drawing/2014/main" id="{B1EB5E69-98A2-1075-CA7F-3B3E175E84A0}"/>
                </a:ext>
              </a:extLst>
            </p:cNvPr>
            <p:cNvPicPr>
              <a:picLocks noChangeAspect="1"/>
            </p:cNvPicPr>
            <p:nvPr/>
          </p:nvPicPr>
          <p:blipFill>
            <a:blip r:embed="rId3"/>
            <a:stretch>
              <a:fillRect/>
            </a:stretch>
          </p:blipFill>
          <p:spPr>
            <a:xfrm>
              <a:off x="1459961" y="3812763"/>
              <a:ext cx="2745406" cy="2146882"/>
            </a:xfrm>
            <a:prstGeom prst="rect">
              <a:avLst/>
            </a:prstGeom>
          </p:spPr>
        </p:pic>
        <p:sp>
          <p:nvSpPr>
            <p:cNvPr id="11" name="TextBox 10">
              <a:extLst>
                <a:ext uri="{FF2B5EF4-FFF2-40B4-BE49-F238E27FC236}">
                  <a16:creationId xmlns:a16="http://schemas.microsoft.com/office/drawing/2014/main" id="{5CB19E37-4E2F-CC26-DE99-97E384F5501C}"/>
                </a:ext>
              </a:extLst>
            </p:cNvPr>
            <p:cNvSpPr txBox="1"/>
            <p:nvPr/>
          </p:nvSpPr>
          <p:spPr>
            <a:xfrm>
              <a:off x="1332323" y="5958886"/>
              <a:ext cx="3068227" cy="369332"/>
            </a:xfrm>
            <a:prstGeom prst="rect">
              <a:avLst/>
            </a:prstGeom>
            <a:solidFill>
              <a:schemeClr val="accent4">
                <a:lumMod val="20000"/>
                <a:lumOff val="80000"/>
              </a:schemeClr>
            </a:solidFill>
          </p:spPr>
          <p:txBody>
            <a:bodyPr wrap="square" rtlCol="0">
              <a:spAutoFit/>
            </a:bodyPr>
            <a:lstStyle/>
            <a:p>
              <a:pPr algn="ctr"/>
              <a:r>
                <a:rPr lang="en-US" b="1" i="1" dirty="0"/>
                <a:t>Headed Studs for Hangers</a:t>
              </a:r>
            </a:p>
          </p:txBody>
        </p:sp>
      </p:grpSp>
    </p:spTree>
    <p:extLst>
      <p:ext uri="{BB962C8B-B14F-4D97-AF65-F5344CB8AC3E}">
        <p14:creationId xmlns:p14="http://schemas.microsoft.com/office/powerpoint/2010/main" val="245854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A0521A62-681F-9768-2B0A-1B7C94175EAA}"/>
              </a:ext>
            </a:extLst>
          </p:cNvPr>
          <p:cNvGraphicFramePr>
            <a:graphicFrameLocks noGrp="1"/>
          </p:cNvGraphicFramePr>
          <p:nvPr>
            <p:extLst>
              <p:ext uri="{D42A27DB-BD31-4B8C-83A1-F6EECF244321}">
                <p14:modId xmlns:p14="http://schemas.microsoft.com/office/powerpoint/2010/main" val="1366435779"/>
              </p:ext>
            </p:extLst>
          </p:nvPr>
        </p:nvGraphicFramePr>
        <p:xfrm>
          <a:off x="594360" y="4923571"/>
          <a:ext cx="11165840" cy="14630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656375728"/>
                    </a:ext>
                  </a:extLst>
                </a:gridCol>
                <a:gridCol w="2709333">
                  <a:extLst>
                    <a:ext uri="{9D8B030D-6E8A-4147-A177-3AD203B41FA5}">
                      <a16:colId xmlns:a16="http://schemas.microsoft.com/office/drawing/2014/main" val="2941629511"/>
                    </a:ext>
                  </a:extLst>
                </a:gridCol>
                <a:gridCol w="5747174">
                  <a:extLst>
                    <a:ext uri="{9D8B030D-6E8A-4147-A177-3AD203B41FA5}">
                      <a16:colId xmlns:a16="http://schemas.microsoft.com/office/drawing/2014/main" val="2032654141"/>
                    </a:ext>
                  </a:extLst>
                </a:gridCol>
              </a:tblGrid>
              <a:tr h="370840">
                <a:tc>
                  <a:txBody>
                    <a:bodyPr/>
                    <a:lstStyle/>
                    <a:p>
                      <a:r>
                        <a:rPr lang="en-US" b="1" dirty="0"/>
                        <a:t>Samples</a:t>
                      </a:r>
                    </a:p>
                  </a:txBody>
                  <a:tcPr/>
                </a:tc>
                <a:tc>
                  <a:txBody>
                    <a:bodyPr/>
                    <a:lstStyle/>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483100025"/>
                  </a:ext>
                </a:extLst>
              </a:tr>
            </a:tbl>
          </a:graphicData>
        </a:graphic>
      </p:graphicFrame>
      <p:graphicFrame>
        <p:nvGraphicFramePr>
          <p:cNvPr id="5" name="Table 8">
            <a:extLst>
              <a:ext uri="{FF2B5EF4-FFF2-40B4-BE49-F238E27FC236}">
                <a16:creationId xmlns:a16="http://schemas.microsoft.com/office/drawing/2014/main" id="{6283CF9D-0FEE-AEC7-A45F-E24A427C1617}"/>
              </a:ext>
            </a:extLst>
          </p:cNvPr>
          <p:cNvGraphicFramePr>
            <a:graphicFrameLocks noGrp="1"/>
          </p:cNvGraphicFramePr>
          <p:nvPr>
            <p:extLst>
              <p:ext uri="{D42A27DB-BD31-4B8C-83A1-F6EECF244321}">
                <p14:modId xmlns:p14="http://schemas.microsoft.com/office/powerpoint/2010/main" val="1684318834"/>
              </p:ext>
            </p:extLst>
          </p:nvPr>
        </p:nvGraphicFramePr>
        <p:xfrm>
          <a:off x="594360" y="1169377"/>
          <a:ext cx="11165840" cy="10109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656375728"/>
                    </a:ext>
                  </a:extLst>
                </a:gridCol>
                <a:gridCol w="2709333">
                  <a:extLst>
                    <a:ext uri="{9D8B030D-6E8A-4147-A177-3AD203B41FA5}">
                      <a16:colId xmlns:a16="http://schemas.microsoft.com/office/drawing/2014/main" val="2941629511"/>
                    </a:ext>
                  </a:extLst>
                </a:gridCol>
                <a:gridCol w="5747174">
                  <a:extLst>
                    <a:ext uri="{9D8B030D-6E8A-4147-A177-3AD203B41FA5}">
                      <a16:colId xmlns:a16="http://schemas.microsoft.com/office/drawing/2014/main" val="2032654141"/>
                    </a:ext>
                  </a:extLst>
                </a:gridCol>
              </a:tblGrid>
              <a:tr h="370840">
                <a:tc>
                  <a:txBody>
                    <a:bodyPr/>
                    <a:lstStyle/>
                    <a:p>
                      <a:endParaRPr lang="en-US" dirty="0"/>
                    </a:p>
                  </a:txBody>
                  <a:tcPr/>
                </a:tc>
                <a:tc>
                  <a:txBody>
                    <a:bodyPr/>
                    <a:lstStyle/>
                    <a:p>
                      <a:r>
                        <a:rPr lang="en-US" b="1" dirty="0"/>
                        <a:t>Mechanical Anchors</a:t>
                      </a:r>
                    </a:p>
                  </a:txBody>
                  <a:tcPr/>
                </a:tc>
                <a:tc>
                  <a:txBody>
                    <a:bodyPr/>
                    <a:lstStyle/>
                    <a:p>
                      <a:r>
                        <a:rPr lang="en-US" b="1" dirty="0"/>
                        <a:t>Adhesive Anchors</a:t>
                      </a:r>
                    </a:p>
                  </a:txBody>
                  <a:tcPr/>
                </a:tc>
                <a:extLst>
                  <a:ext uri="{0D108BD9-81ED-4DB2-BD59-A6C34878D82A}">
                    <a16:rowId xmlns:a16="http://schemas.microsoft.com/office/drawing/2014/main" val="3006437720"/>
                  </a:ext>
                </a:extLst>
              </a:tr>
              <a:tr h="370840">
                <a:tc>
                  <a:txBody>
                    <a:bodyPr/>
                    <a:lstStyle/>
                    <a:p>
                      <a:r>
                        <a:rPr lang="en-US" b="1" dirty="0"/>
                        <a:t>Withdrawal Resistance </a:t>
                      </a:r>
                      <a:r>
                        <a:rPr lang="en-US" b="1" dirty="0" err="1"/>
                        <a:t>Behaviour</a:t>
                      </a:r>
                      <a:endParaRPr lang="en-US" b="1" dirty="0"/>
                    </a:p>
                  </a:txBody>
                  <a:tcPr/>
                </a:tc>
                <a:tc>
                  <a:txBody>
                    <a:bodyPr/>
                    <a:lstStyle/>
                    <a:p>
                      <a:r>
                        <a:rPr lang="en-US" dirty="0"/>
                        <a:t>Mechanical interlock with concrete (friction, keying)</a:t>
                      </a:r>
                    </a:p>
                  </a:txBody>
                  <a:tcPr/>
                </a:tc>
                <a:tc>
                  <a:txBody>
                    <a:bodyPr/>
                    <a:lstStyle/>
                    <a:p>
                      <a:r>
                        <a:rPr lang="en-US" dirty="0"/>
                        <a:t>Adhesive compound between hole and anchor</a:t>
                      </a:r>
                    </a:p>
                  </a:txBody>
                  <a:tcPr/>
                </a:tc>
                <a:extLst>
                  <a:ext uri="{0D108BD9-81ED-4DB2-BD59-A6C34878D82A}">
                    <a16:rowId xmlns:a16="http://schemas.microsoft.com/office/drawing/2014/main" val="528722181"/>
                  </a:ext>
                </a:extLst>
              </a:tr>
            </a:tbl>
          </a:graphicData>
        </a:graphic>
      </p:graphicFrame>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Anchor Types</a:t>
            </a:r>
          </a:p>
        </p:txBody>
      </p:sp>
      <p:pic>
        <p:nvPicPr>
          <p:cNvPr id="6" name="Picture 5">
            <a:extLst>
              <a:ext uri="{FF2B5EF4-FFF2-40B4-BE49-F238E27FC236}">
                <a16:creationId xmlns:a16="http://schemas.microsoft.com/office/drawing/2014/main" id="{B5451A89-D52D-D2FD-B13D-1DCF5B7F2C14}"/>
              </a:ext>
            </a:extLst>
          </p:cNvPr>
          <p:cNvPicPr>
            <a:picLocks noChangeAspect="1"/>
          </p:cNvPicPr>
          <p:nvPr/>
        </p:nvPicPr>
        <p:blipFill>
          <a:blip r:embed="rId2"/>
          <a:stretch>
            <a:fillRect/>
          </a:stretch>
        </p:blipFill>
        <p:spPr>
          <a:xfrm rot="16200000">
            <a:off x="3304849" y="5452478"/>
            <a:ext cx="1342383" cy="342463"/>
          </a:xfrm>
          <a:prstGeom prst="rect">
            <a:avLst/>
          </a:prstGeom>
        </p:spPr>
      </p:pic>
      <p:pic>
        <p:nvPicPr>
          <p:cNvPr id="7" name="Picture 6">
            <a:extLst>
              <a:ext uri="{FF2B5EF4-FFF2-40B4-BE49-F238E27FC236}">
                <a16:creationId xmlns:a16="http://schemas.microsoft.com/office/drawing/2014/main" id="{67B197FC-5EB0-F1CD-C63A-95FE2FDCF340}"/>
              </a:ext>
            </a:extLst>
          </p:cNvPr>
          <p:cNvPicPr>
            <a:picLocks noChangeAspect="1"/>
          </p:cNvPicPr>
          <p:nvPr/>
        </p:nvPicPr>
        <p:blipFill>
          <a:blip r:embed="rId3"/>
          <a:stretch>
            <a:fillRect/>
          </a:stretch>
        </p:blipFill>
        <p:spPr>
          <a:xfrm>
            <a:off x="4424785" y="4989568"/>
            <a:ext cx="344719" cy="1296509"/>
          </a:xfrm>
          <a:prstGeom prst="rect">
            <a:avLst/>
          </a:prstGeom>
        </p:spPr>
      </p:pic>
      <p:pic>
        <p:nvPicPr>
          <p:cNvPr id="8" name="Picture 7">
            <a:extLst>
              <a:ext uri="{FF2B5EF4-FFF2-40B4-BE49-F238E27FC236}">
                <a16:creationId xmlns:a16="http://schemas.microsoft.com/office/drawing/2014/main" id="{596FE038-8475-7550-A2F9-6880B05FF654}"/>
              </a:ext>
            </a:extLst>
          </p:cNvPr>
          <p:cNvPicPr>
            <a:picLocks noChangeAspect="1"/>
          </p:cNvPicPr>
          <p:nvPr/>
        </p:nvPicPr>
        <p:blipFill>
          <a:blip r:embed="rId4"/>
          <a:stretch>
            <a:fillRect/>
          </a:stretch>
        </p:blipFill>
        <p:spPr>
          <a:xfrm>
            <a:off x="5047017" y="5121050"/>
            <a:ext cx="474055" cy="1173851"/>
          </a:xfrm>
          <a:prstGeom prst="rect">
            <a:avLst/>
          </a:prstGeom>
        </p:spPr>
      </p:pic>
      <p:pic>
        <p:nvPicPr>
          <p:cNvPr id="4" name="Picture 3">
            <a:extLst>
              <a:ext uri="{FF2B5EF4-FFF2-40B4-BE49-F238E27FC236}">
                <a16:creationId xmlns:a16="http://schemas.microsoft.com/office/drawing/2014/main" id="{968265BE-8DC4-AE60-C5D2-2455C108F275}"/>
              </a:ext>
            </a:extLst>
          </p:cNvPr>
          <p:cNvPicPr>
            <a:picLocks noChangeAspect="1"/>
          </p:cNvPicPr>
          <p:nvPr/>
        </p:nvPicPr>
        <p:blipFill rotWithShape="1">
          <a:blip r:embed="rId5"/>
          <a:srcRect t="25691" b="6347"/>
          <a:stretch/>
        </p:blipFill>
        <p:spPr>
          <a:xfrm>
            <a:off x="6096000" y="5043507"/>
            <a:ext cx="3112132" cy="1188631"/>
          </a:xfrm>
          <a:prstGeom prst="rect">
            <a:avLst/>
          </a:prstGeom>
        </p:spPr>
      </p:pic>
      <p:pic>
        <p:nvPicPr>
          <p:cNvPr id="12" name="Picture 11">
            <a:extLst>
              <a:ext uri="{FF2B5EF4-FFF2-40B4-BE49-F238E27FC236}">
                <a16:creationId xmlns:a16="http://schemas.microsoft.com/office/drawing/2014/main" id="{7C24A1BD-5FF9-DB7B-2076-73416C43BF78}"/>
              </a:ext>
            </a:extLst>
          </p:cNvPr>
          <p:cNvPicPr>
            <a:picLocks noChangeAspect="1"/>
          </p:cNvPicPr>
          <p:nvPr/>
        </p:nvPicPr>
        <p:blipFill>
          <a:blip r:embed="rId6"/>
          <a:stretch>
            <a:fillRect/>
          </a:stretch>
        </p:blipFill>
        <p:spPr>
          <a:xfrm>
            <a:off x="9425405" y="5136883"/>
            <a:ext cx="2218445" cy="1001878"/>
          </a:xfrm>
          <a:prstGeom prst="rect">
            <a:avLst/>
          </a:prstGeom>
        </p:spPr>
      </p:pic>
      <p:graphicFrame>
        <p:nvGraphicFramePr>
          <p:cNvPr id="3" name="Table 8">
            <a:extLst>
              <a:ext uri="{FF2B5EF4-FFF2-40B4-BE49-F238E27FC236}">
                <a16:creationId xmlns:a16="http://schemas.microsoft.com/office/drawing/2014/main" id="{1FF2B83C-D6F4-212F-90A4-A815FA68663F}"/>
              </a:ext>
            </a:extLst>
          </p:cNvPr>
          <p:cNvGraphicFramePr>
            <a:graphicFrameLocks noGrp="1"/>
          </p:cNvGraphicFramePr>
          <p:nvPr>
            <p:extLst>
              <p:ext uri="{D42A27DB-BD31-4B8C-83A1-F6EECF244321}">
                <p14:modId xmlns:p14="http://schemas.microsoft.com/office/powerpoint/2010/main" val="293512273"/>
              </p:ext>
            </p:extLst>
          </p:nvPr>
        </p:nvGraphicFramePr>
        <p:xfrm>
          <a:off x="594360" y="2179027"/>
          <a:ext cx="11165840" cy="37084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656375728"/>
                    </a:ext>
                  </a:extLst>
                </a:gridCol>
                <a:gridCol w="2709333">
                  <a:extLst>
                    <a:ext uri="{9D8B030D-6E8A-4147-A177-3AD203B41FA5}">
                      <a16:colId xmlns:a16="http://schemas.microsoft.com/office/drawing/2014/main" val="2941629511"/>
                    </a:ext>
                  </a:extLst>
                </a:gridCol>
                <a:gridCol w="5747174">
                  <a:extLst>
                    <a:ext uri="{9D8B030D-6E8A-4147-A177-3AD203B41FA5}">
                      <a16:colId xmlns:a16="http://schemas.microsoft.com/office/drawing/2014/main" val="2032654141"/>
                    </a:ext>
                  </a:extLst>
                </a:gridCol>
              </a:tblGrid>
              <a:tr h="370840">
                <a:tc>
                  <a:txBody>
                    <a:bodyPr/>
                    <a:lstStyle/>
                    <a:p>
                      <a:r>
                        <a:rPr lang="en-US" b="1" dirty="0"/>
                        <a:t>Drilled Hole Cleaning Level</a:t>
                      </a:r>
                    </a:p>
                  </a:txBody>
                  <a:tcPr/>
                </a:tc>
                <a:tc>
                  <a:txBody>
                    <a:bodyPr/>
                    <a:lstStyle/>
                    <a:p>
                      <a:r>
                        <a:rPr lang="en-US" dirty="0"/>
                        <a:t>Medium effort</a:t>
                      </a:r>
                    </a:p>
                  </a:txBody>
                  <a:tcPr/>
                </a:tc>
                <a:tc>
                  <a:txBody>
                    <a:bodyPr/>
                    <a:lstStyle/>
                    <a:p>
                      <a:r>
                        <a:rPr lang="en-US" dirty="0"/>
                        <a:t>High effort</a:t>
                      </a:r>
                    </a:p>
                  </a:txBody>
                  <a:tcPr/>
                </a:tc>
                <a:extLst>
                  <a:ext uri="{0D108BD9-81ED-4DB2-BD59-A6C34878D82A}">
                    <a16:rowId xmlns:a16="http://schemas.microsoft.com/office/drawing/2014/main" val="1513524643"/>
                  </a:ext>
                </a:extLst>
              </a:tr>
            </a:tbl>
          </a:graphicData>
        </a:graphic>
      </p:graphicFrame>
      <p:graphicFrame>
        <p:nvGraphicFramePr>
          <p:cNvPr id="9" name="Table 8">
            <a:extLst>
              <a:ext uri="{FF2B5EF4-FFF2-40B4-BE49-F238E27FC236}">
                <a16:creationId xmlns:a16="http://schemas.microsoft.com/office/drawing/2014/main" id="{47EE2669-5D68-A39E-972D-FF951DB4A912}"/>
              </a:ext>
            </a:extLst>
          </p:cNvPr>
          <p:cNvGraphicFramePr>
            <a:graphicFrameLocks noGrp="1"/>
          </p:cNvGraphicFramePr>
          <p:nvPr>
            <p:extLst>
              <p:ext uri="{D42A27DB-BD31-4B8C-83A1-F6EECF244321}">
                <p14:modId xmlns:p14="http://schemas.microsoft.com/office/powerpoint/2010/main" val="454323604"/>
              </p:ext>
            </p:extLst>
          </p:nvPr>
        </p:nvGraphicFramePr>
        <p:xfrm>
          <a:off x="594360" y="2550502"/>
          <a:ext cx="11165840" cy="6400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656375728"/>
                    </a:ext>
                  </a:extLst>
                </a:gridCol>
                <a:gridCol w="2709333">
                  <a:extLst>
                    <a:ext uri="{9D8B030D-6E8A-4147-A177-3AD203B41FA5}">
                      <a16:colId xmlns:a16="http://schemas.microsoft.com/office/drawing/2014/main" val="2941629511"/>
                    </a:ext>
                  </a:extLst>
                </a:gridCol>
                <a:gridCol w="5747174">
                  <a:extLst>
                    <a:ext uri="{9D8B030D-6E8A-4147-A177-3AD203B41FA5}">
                      <a16:colId xmlns:a16="http://schemas.microsoft.com/office/drawing/2014/main" val="2032654141"/>
                    </a:ext>
                  </a:extLst>
                </a:gridCol>
              </a:tblGrid>
              <a:tr h="370840">
                <a:tc>
                  <a:txBody>
                    <a:bodyPr/>
                    <a:lstStyle/>
                    <a:p>
                      <a:r>
                        <a:rPr lang="en-US" b="1" dirty="0"/>
                        <a:t>Time Until Full Anchor Resistance</a:t>
                      </a:r>
                    </a:p>
                  </a:txBody>
                  <a:tcPr/>
                </a:tc>
                <a:tc>
                  <a:txBody>
                    <a:bodyPr/>
                    <a:lstStyle/>
                    <a:p>
                      <a:r>
                        <a:rPr lang="en-US" dirty="0"/>
                        <a:t>Immediately after install</a:t>
                      </a:r>
                    </a:p>
                  </a:txBody>
                  <a:tcPr/>
                </a:tc>
                <a:tc>
                  <a:txBody>
                    <a:bodyPr/>
                    <a:lstStyle/>
                    <a:p>
                      <a:r>
                        <a:rPr lang="en-US" dirty="0"/>
                        <a:t>Proper conditions (temperature, moisture, </a:t>
                      </a:r>
                      <a:r>
                        <a:rPr lang="en-US" dirty="0" err="1"/>
                        <a:t>etc</a:t>
                      </a:r>
                      <a:r>
                        <a:rPr lang="en-US" dirty="0"/>
                        <a:t>) and time elapsed to cure adhesive</a:t>
                      </a:r>
                    </a:p>
                  </a:txBody>
                  <a:tcPr/>
                </a:tc>
                <a:extLst>
                  <a:ext uri="{0D108BD9-81ED-4DB2-BD59-A6C34878D82A}">
                    <a16:rowId xmlns:a16="http://schemas.microsoft.com/office/drawing/2014/main" val="1686777102"/>
                  </a:ext>
                </a:extLst>
              </a:tr>
            </a:tbl>
          </a:graphicData>
        </a:graphic>
      </p:graphicFrame>
      <p:graphicFrame>
        <p:nvGraphicFramePr>
          <p:cNvPr id="10" name="Table 9">
            <a:extLst>
              <a:ext uri="{FF2B5EF4-FFF2-40B4-BE49-F238E27FC236}">
                <a16:creationId xmlns:a16="http://schemas.microsoft.com/office/drawing/2014/main" id="{46D856BE-28F2-F3BB-3346-18D7D714D356}"/>
              </a:ext>
            </a:extLst>
          </p:cNvPr>
          <p:cNvGraphicFramePr>
            <a:graphicFrameLocks noGrp="1"/>
          </p:cNvGraphicFramePr>
          <p:nvPr>
            <p:extLst>
              <p:ext uri="{D42A27DB-BD31-4B8C-83A1-F6EECF244321}">
                <p14:modId xmlns:p14="http://schemas.microsoft.com/office/powerpoint/2010/main" val="2795965963"/>
              </p:ext>
            </p:extLst>
          </p:nvPr>
        </p:nvGraphicFramePr>
        <p:xfrm>
          <a:off x="594360" y="3188068"/>
          <a:ext cx="11165840" cy="17373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656375728"/>
                    </a:ext>
                  </a:extLst>
                </a:gridCol>
                <a:gridCol w="2709333">
                  <a:extLst>
                    <a:ext uri="{9D8B030D-6E8A-4147-A177-3AD203B41FA5}">
                      <a16:colId xmlns:a16="http://schemas.microsoft.com/office/drawing/2014/main" val="2941629511"/>
                    </a:ext>
                  </a:extLst>
                </a:gridCol>
                <a:gridCol w="5747174">
                  <a:extLst>
                    <a:ext uri="{9D8B030D-6E8A-4147-A177-3AD203B41FA5}">
                      <a16:colId xmlns:a16="http://schemas.microsoft.com/office/drawing/2014/main" val="2032654141"/>
                    </a:ext>
                  </a:extLst>
                </a:gridCol>
              </a:tblGrid>
              <a:tr h="370840">
                <a:tc>
                  <a:txBody>
                    <a:bodyPr/>
                    <a:lstStyle/>
                    <a:p>
                      <a:r>
                        <a:rPr lang="en-US" b="1" dirty="0"/>
                        <a:t>Types of Anchor</a:t>
                      </a:r>
                    </a:p>
                  </a:txBody>
                  <a:tcPr/>
                </a:tc>
                <a:tc>
                  <a:txBody>
                    <a:bodyPr/>
                    <a:lstStyle/>
                    <a:p>
                      <a:r>
                        <a:rPr lang="en-US" dirty="0"/>
                        <a:t>Screw, wedge, drop in</a:t>
                      </a:r>
                    </a:p>
                    <a:p>
                      <a:endParaRPr lang="en-US" dirty="0"/>
                    </a:p>
                    <a:p>
                      <a:r>
                        <a:rPr lang="en-US" dirty="0"/>
                        <a:t>Capacities specific to brand &amp; model of anchor</a:t>
                      </a:r>
                    </a:p>
                  </a:txBody>
                  <a:tcPr/>
                </a:tc>
                <a:tc>
                  <a:txBody>
                    <a:bodyPr/>
                    <a:lstStyle/>
                    <a:p>
                      <a:pPr marL="0" lvl="1" indent="0"/>
                      <a:r>
                        <a:rPr lang="en-US" dirty="0"/>
                        <a:t>Different adhesives for different anchoring mediums </a:t>
                      </a:r>
                      <a:br>
                        <a:rPr lang="en-US" dirty="0"/>
                      </a:br>
                      <a:r>
                        <a:rPr lang="en-US" dirty="0"/>
                        <a:t>(e.g. concrete vs CMU block)</a:t>
                      </a:r>
                    </a:p>
                    <a:p>
                      <a:pPr marL="0" lvl="1" indent="0"/>
                      <a:endParaRPr lang="en-US" dirty="0"/>
                    </a:p>
                    <a:p>
                      <a:pPr marL="0" lvl="1" indent="0"/>
                      <a:r>
                        <a:rPr lang="en-US" dirty="0"/>
                        <a:t>Adhesive specific to brand, actual anchor bolt can be rebar, threaded rod, </a:t>
                      </a:r>
                      <a:r>
                        <a:rPr lang="en-US" dirty="0" err="1"/>
                        <a:t>etc</a:t>
                      </a:r>
                      <a:r>
                        <a:rPr lang="en-US" dirty="0"/>
                        <a:t> with corresponding capacities per adhesive brand</a:t>
                      </a:r>
                    </a:p>
                  </a:txBody>
                  <a:tcPr/>
                </a:tc>
                <a:extLst>
                  <a:ext uri="{0D108BD9-81ED-4DB2-BD59-A6C34878D82A}">
                    <a16:rowId xmlns:a16="http://schemas.microsoft.com/office/drawing/2014/main" val="2095647123"/>
                  </a:ext>
                </a:extLst>
              </a:tr>
            </a:tbl>
          </a:graphicData>
        </a:graphic>
      </p:graphicFrame>
    </p:spTree>
    <p:extLst>
      <p:ext uri="{BB962C8B-B14F-4D97-AF65-F5344CB8AC3E}">
        <p14:creationId xmlns:p14="http://schemas.microsoft.com/office/powerpoint/2010/main" val="225237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Mechanical Anchors</a:t>
            </a:r>
          </a:p>
        </p:txBody>
      </p:sp>
      <p:sp>
        <p:nvSpPr>
          <p:cNvPr id="3" name="Content Placeholder 2">
            <a:extLst>
              <a:ext uri="{FF2B5EF4-FFF2-40B4-BE49-F238E27FC236}">
                <a16:creationId xmlns:a16="http://schemas.microsoft.com/office/drawing/2014/main" id="{1757E5D8-AC9A-9EB8-B579-D1C78A07C41A}"/>
              </a:ext>
            </a:extLst>
          </p:cNvPr>
          <p:cNvSpPr>
            <a:spLocks noGrp="1"/>
          </p:cNvSpPr>
          <p:nvPr>
            <p:ph idx="1"/>
          </p:nvPr>
        </p:nvSpPr>
        <p:spPr/>
        <p:txBody>
          <a:bodyPr/>
          <a:lstStyle/>
          <a:p>
            <a:r>
              <a:rPr lang="en-US" b="1" dirty="0"/>
              <a:t>Screw Anchors (</a:t>
            </a:r>
            <a:r>
              <a:rPr lang="sv-SE" b="1" dirty="0"/>
              <a:t>Simpson Titen HD or Hilti KWIK HUS screw</a:t>
            </a:r>
            <a:r>
              <a:rPr lang="en-US" b="1" dirty="0"/>
              <a:t>)</a:t>
            </a:r>
          </a:p>
          <a:p>
            <a:pPr lvl="1"/>
            <a:r>
              <a:rPr lang="en-US" dirty="0"/>
              <a:t>Drill hole, blow clean with compressed air, screw anchor in</a:t>
            </a:r>
          </a:p>
          <a:p>
            <a:pPr lvl="1"/>
            <a:r>
              <a:rPr lang="en-US" dirty="0"/>
              <a:t>Less capacity than epoxy and cast in anchors, generally only to be used for stability</a:t>
            </a:r>
          </a:p>
          <a:p>
            <a:r>
              <a:rPr lang="en-US" b="1" dirty="0"/>
              <a:t>Wedge Anchors (Simpson Strong-Bolt or Hilti KWIK Bolt Wedge)</a:t>
            </a:r>
          </a:p>
          <a:p>
            <a:pPr lvl="1"/>
            <a:r>
              <a:rPr lang="en-US" dirty="0"/>
              <a:t>Drill hole, blow clean, hammer wedge anchor in, tighten nut to specified </a:t>
            </a:r>
            <a:br>
              <a:rPr lang="en-US" dirty="0"/>
            </a:br>
            <a:r>
              <a:rPr lang="en-US" dirty="0"/>
              <a:t>installation torque to flare out wedge mechanism torque controlled)</a:t>
            </a:r>
          </a:p>
          <a:p>
            <a:pPr lvl="1"/>
            <a:r>
              <a:rPr lang="en-US" dirty="0"/>
              <a:t>Wedge mechanism will crack surrounding concrete</a:t>
            </a:r>
          </a:p>
          <a:p>
            <a:pPr lvl="2"/>
            <a:r>
              <a:rPr lang="en-US" dirty="0"/>
              <a:t>DO NOT INSTALL CLOSE TO CONCRETE EDGE</a:t>
            </a:r>
          </a:p>
          <a:p>
            <a:pPr lvl="2"/>
            <a:r>
              <a:rPr lang="en-US" dirty="0"/>
              <a:t>Generally don’t advise using this in visible/ </a:t>
            </a:r>
            <a:r>
              <a:rPr lang="en-US" dirty="0" err="1"/>
              <a:t>waterprone</a:t>
            </a:r>
            <a:r>
              <a:rPr lang="en-US" dirty="0"/>
              <a:t> </a:t>
            </a:r>
            <a:br>
              <a:rPr lang="en-US" dirty="0"/>
            </a:br>
            <a:r>
              <a:rPr lang="en-US" dirty="0"/>
              <a:t>locations since concrete cracking will be apparent on surface</a:t>
            </a:r>
          </a:p>
          <a:p>
            <a:pPr lvl="1"/>
            <a:r>
              <a:rPr lang="en-US" dirty="0"/>
              <a:t>Don’t like suggesting wedge anchors in structural design</a:t>
            </a:r>
            <a:br>
              <a:rPr lang="en-US" dirty="0"/>
            </a:br>
            <a:r>
              <a:rPr lang="en-US" dirty="0"/>
              <a:t>unless gravity only interior column baseplate with </a:t>
            </a:r>
            <a:br>
              <a:rPr lang="en-US" dirty="0"/>
            </a:br>
            <a:r>
              <a:rPr lang="en-US" dirty="0"/>
              <a:t>cracking acceptable</a:t>
            </a:r>
          </a:p>
          <a:p>
            <a:pPr lvl="1"/>
            <a:endParaRPr lang="en-US" dirty="0"/>
          </a:p>
          <a:p>
            <a:endParaRPr lang="en-US" dirty="0"/>
          </a:p>
        </p:txBody>
      </p:sp>
      <p:pic>
        <p:nvPicPr>
          <p:cNvPr id="5" name="Picture 4">
            <a:extLst>
              <a:ext uri="{FF2B5EF4-FFF2-40B4-BE49-F238E27FC236}">
                <a16:creationId xmlns:a16="http://schemas.microsoft.com/office/drawing/2014/main" id="{3BBA5FA2-ECC7-C423-31BF-C8AFA67816DC}"/>
              </a:ext>
            </a:extLst>
          </p:cNvPr>
          <p:cNvPicPr>
            <a:picLocks noChangeAspect="1"/>
          </p:cNvPicPr>
          <p:nvPr/>
        </p:nvPicPr>
        <p:blipFill>
          <a:blip r:embed="rId2"/>
          <a:stretch>
            <a:fillRect/>
          </a:stretch>
        </p:blipFill>
        <p:spPr>
          <a:xfrm rot="16200000">
            <a:off x="9158266" y="1810728"/>
            <a:ext cx="1671394" cy="426399"/>
          </a:xfrm>
          <a:prstGeom prst="rect">
            <a:avLst/>
          </a:prstGeom>
        </p:spPr>
      </p:pic>
      <p:grpSp>
        <p:nvGrpSpPr>
          <p:cNvPr id="15" name="Group 14">
            <a:extLst>
              <a:ext uri="{FF2B5EF4-FFF2-40B4-BE49-F238E27FC236}">
                <a16:creationId xmlns:a16="http://schemas.microsoft.com/office/drawing/2014/main" id="{2ECB9FC6-6BA6-5C28-CE7F-5FFAE3457112}"/>
              </a:ext>
            </a:extLst>
          </p:cNvPr>
          <p:cNvGrpSpPr/>
          <p:nvPr/>
        </p:nvGrpSpPr>
        <p:grpSpPr>
          <a:xfrm>
            <a:off x="6893771" y="3550661"/>
            <a:ext cx="2341244" cy="2696370"/>
            <a:chOff x="6950921" y="3550661"/>
            <a:chExt cx="2341244" cy="2696370"/>
          </a:xfrm>
        </p:grpSpPr>
        <p:pic>
          <p:nvPicPr>
            <p:cNvPr id="4" name="Picture 3">
              <a:extLst>
                <a:ext uri="{FF2B5EF4-FFF2-40B4-BE49-F238E27FC236}">
                  <a16:creationId xmlns:a16="http://schemas.microsoft.com/office/drawing/2014/main" id="{1DC2E9F4-8264-465C-7D83-7FFAF6EBA647}"/>
                </a:ext>
              </a:extLst>
            </p:cNvPr>
            <p:cNvPicPr>
              <a:picLocks noChangeAspect="1"/>
            </p:cNvPicPr>
            <p:nvPr/>
          </p:nvPicPr>
          <p:blipFill>
            <a:blip r:embed="rId3"/>
            <a:stretch>
              <a:fillRect/>
            </a:stretch>
          </p:blipFill>
          <p:spPr>
            <a:xfrm>
              <a:off x="7005657" y="3550661"/>
              <a:ext cx="1094713" cy="2027845"/>
            </a:xfrm>
            <a:prstGeom prst="rect">
              <a:avLst/>
            </a:prstGeom>
          </p:spPr>
        </p:pic>
        <p:pic>
          <p:nvPicPr>
            <p:cNvPr id="6" name="Picture 5">
              <a:extLst>
                <a:ext uri="{FF2B5EF4-FFF2-40B4-BE49-F238E27FC236}">
                  <a16:creationId xmlns:a16="http://schemas.microsoft.com/office/drawing/2014/main" id="{D52BBCB3-49C7-0CAE-4E66-CA77570C178A}"/>
                </a:ext>
              </a:extLst>
            </p:cNvPr>
            <p:cNvPicPr>
              <a:picLocks noChangeAspect="1"/>
            </p:cNvPicPr>
            <p:nvPr/>
          </p:nvPicPr>
          <p:blipFill>
            <a:blip r:embed="rId4"/>
            <a:stretch>
              <a:fillRect/>
            </a:stretch>
          </p:blipFill>
          <p:spPr>
            <a:xfrm>
              <a:off x="8180888" y="3560616"/>
              <a:ext cx="1058358" cy="2019765"/>
            </a:xfrm>
            <a:prstGeom prst="rect">
              <a:avLst/>
            </a:prstGeom>
          </p:spPr>
        </p:pic>
        <p:sp>
          <p:nvSpPr>
            <p:cNvPr id="13" name="TextBox 12">
              <a:extLst>
                <a:ext uri="{FF2B5EF4-FFF2-40B4-BE49-F238E27FC236}">
                  <a16:creationId xmlns:a16="http://schemas.microsoft.com/office/drawing/2014/main" id="{1B4F9466-A51B-30A2-48BB-A98EB1A06281}"/>
                </a:ext>
              </a:extLst>
            </p:cNvPr>
            <p:cNvSpPr txBox="1"/>
            <p:nvPr/>
          </p:nvSpPr>
          <p:spPr>
            <a:xfrm>
              <a:off x="6950921" y="5600700"/>
              <a:ext cx="2341244" cy="646331"/>
            </a:xfrm>
            <a:prstGeom prst="rect">
              <a:avLst/>
            </a:prstGeom>
            <a:solidFill>
              <a:schemeClr val="accent4">
                <a:lumMod val="20000"/>
                <a:lumOff val="80000"/>
              </a:schemeClr>
            </a:solidFill>
          </p:spPr>
          <p:txBody>
            <a:bodyPr wrap="square" rtlCol="0">
              <a:spAutoFit/>
            </a:bodyPr>
            <a:lstStyle/>
            <a:p>
              <a:pPr algn="ctr"/>
              <a:r>
                <a:rPr lang="en-US" b="1" i="1" dirty="0"/>
                <a:t>Typical Installation Wedge Anchor</a:t>
              </a:r>
            </a:p>
          </p:txBody>
        </p:sp>
      </p:grpSp>
      <p:grpSp>
        <p:nvGrpSpPr>
          <p:cNvPr id="16" name="Group 15">
            <a:extLst>
              <a:ext uri="{FF2B5EF4-FFF2-40B4-BE49-F238E27FC236}">
                <a16:creationId xmlns:a16="http://schemas.microsoft.com/office/drawing/2014/main" id="{53EA92E5-B8F0-5ADC-6C40-6C572BCAB22D}"/>
              </a:ext>
            </a:extLst>
          </p:cNvPr>
          <p:cNvGrpSpPr/>
          <p:nvPr/>
        </p:nvGrpSpPr>
        <p:grpSpPr>
          <a:xfrm>
            <a:off x="9381556" y="3187355"/>
            <a:ext cx="2696288" cy="3092131"/>
            <a:chOff x="9381556" y="3187355"/>
            <a:chExt cx="2696288" cy="3092131"/>
          </a:xfrm>
        </p:grpSpPr>
        <p:pic>
          <p:nvPicPr>
            <p:cNvPr id="8" name="Picture 7">
              <a:extLst>
                <a:ext uri="{FF2B5EF4-FFF2-40B4-BE49-F238E27FC236}">
                  <a16:creationId xmlns:a16="http://schemas.microsoft.com/office/drawing/2014/main" id="{7EB62C78-8E48-0E19-FC1E-1531494ECB7E}"/>
                </a:ext>
              </a:extLst>
            </p:cNvPr>
            <p:cNvPicPr>
              <a:picLocks noChangeAspect="1"/>
            </p:cNvPicPr>
            <p:nvPr/>
          </p:nvPicPr>
          <p:blipFill>
            <a:blip r:embed="rId5"/>
            <a:stretch>
              <a:fillRect/>
            </a:stretch>
          </p:blipFill>
          <p:spPr>
            <a:xfrm>
              <a:off x="9381556" y="3199032"/>
              <a:ext cx="721541" cy="2383453"/>
            </a:xfrm>
            <a:prstGeom prst="rect">
              <a:avLst/>
            </a:prstGeom>
          </p:spPr>
        </p:pic>
        <p:pic>
          <p:nvPicPr>
            <p:cNvPr id="10" name="Picture 9">
              <a:extLst>
                <a:ext uri="{FF2B5EF4-FFF2-40B4-BE49-F238E27FC236}">
                  <a16:creationId xmlns:a16="http://schemas.microsoft.com/office/drawing/2014/main" id="{D9F6289E-77F0-E201-C520-4EFB6DC7EEA7}"/>
                </a:ext>
              </a:extLst>
            </p:cNvPr>
            <p:cNvPicPr>
              <a:picLocks noChangeAspect="1"/>
            </p:cNvPicPr>
            <p:nvPr/>
          </p:nvPicPr>
          <p:blipFill rotWithShape="1">
            <a:blip r:embed="rId6"/>
            <a:srcRect r="3970"/>
            <a:stretch/>
          </p:blipFill>
          <p:spPr>
            <a:xfrm>
              <a:off x="10201469" y="3187355"/>
              <a:ext cx="1876374" cy="2638830"/>
            </a:xfrm>
            <a:prstGeom prst="rect">
              <a:avLst/>
            </a:prstGeom>
          </p:spPr>
        </p:pic>
        <p:sp>
          <p:nvSpPr>
            <p:cNvPr id="14" name="TextBox 13">
              <a:extLst>
                <a:ext uri="{FF2B5EF4-FFF2-40B4-BE49-F238E27FC236}">
                  <a16:creationId xmlns:a16="http://schemas.microsoft.com/office/drawing/2014/main" id="{E1AA5C99-26F4-470A-497A-6053E0D2DF52}"/>
                </a:ext>
              </a:extLst>
            </p:cNvPr>
            <p:cNvSpPr txBox="1"/>
            <p:nvPr/>
          </p:nvSpPr>
          <p:spPr>
            <a:xfrm>
              <a:off x="9391650" y="5633155"/>
              <a:ext cx="2686194" cy="646331"/>
            </a:xfrm>
            <a:prstGeom prst="rect">
              <a:avLst/>
            </a:prstGeom>
            <a:solidFill>
              <a:schemeClr val="accent4">
                <a:lumMod val="20000"/>
                <a:lumOff val="80000"/>
              </a:schemeClr>
            </a:solidFill>
          </p:spPr>
          <p:txBody>
            <a:bodyPr wrap="square" rtlCol="0">
              <a:spAutoFit/>
            </a:bodyPr>
            <a:lstStyle/>
            <a:p>
              <a:pPr algn="ctr"/>
              <a:r>
                <a:rPr lang="en-US" b="1" i="1" dirty="0"/>
                <a:t>Cracked Concrete from Wedge Anchor</a:t>
              </a:r>
            </a:p>
          </p:txBody>
        </p:sp>
      </p:grpSp>
    </p:spTree>
    <p:extLst>
      <p:ext uri="{BB962C8B-B14F-4D97-AF65-F5344CB8AC3E}">
        <p14:creationId xmlns:p14="http://schemas.microsoft.com/office/powerpoint/2010/main" val="230212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Mechanical Anchors </a:t>
            </a:r>
            <a:r>
              <a:rPr lang="en-US" dirty="0" err="1"/>
              <a:t>cont</a:t>
            </a:r>
            <a:r>
              <a:rPr lang="en-US" dirty="0"/>
              <a:t>…</a:t>
            </a:r>
          </a:p>
        </p:txBody>
      </p:sp>
      <p:sp>
        <p:nvSpPr>
          <p:cNvPr id="3" name="Content Placeholder 2">
            <a:extLst>
              <a:ext uri="{FF2B5EF4-FFF2-40B4-BE49-F238E27FC236}">
                <a16:creationId xmlns:a16="http://schemas.microsoft.com/office/drawing/2014/main" id="{1757E5D8-AC9A-9EB8-B579-D1C78A07C41A}"/>
              </a:ext>
            </a:extLst>
          </p:cNvPr>
          <p:cNvSpPr>
            <a:spLocks noGrp="1"/>
          </p:cNvSpPr>
          <p:nvPr>
            <p:ph idx="1"/>
          </p:nvPr>
        </p:nvSpPr>
        <p:spPr>
          <a:xfrm>
            <a:off x="527685" y="1291472"/>
            <a:ext cx="7900823" cy="5170818"/>
          </a:xfrm>
        </p:spPr>
        <p:txBody>
          <a:bodyPr/>
          <a:lstStyle/>
          <a:p>
            <a:r>
              <a:rPr lang="en-US" b="1" dirty="0"/>
              <a:t>Drop in Anchors (Simpson DIA drop in or Hilti HDV drop in)</a:t>
            </a:r>
          </a:p>
          <a:p>
            <a:pPr lvl="1"/>
            <a:r>
              <a:rPr lang="en-US" dirty="0"/>
              <a:t>Drill hole, blow clean with </a:t>
            </a:r>
            <a:r>
              <a:rPr lang="en-US" dirty="0" err="1"/>
              <a:t>compr</a:t>
            </a:r>
            <a:r>
              <a:rPr lang="en-US" dirty="0"/>
              <a:t> air, hammer then screw anchor in to engage wedge (displacement controlled)</a:t>
            </a:r>
          </a:p>
          <a:p>
            <a:pPr lvl="1"/>
            <a:r>
              <a:rPr lang="en-US" dirty="0"/>
              <a:t>Wedge mechanism will crack surrounding concrete</a:t>
            </a:r>
          </a:p>
          <a:p>
            <a:pPr lvl="2"/>
            <a:r>
              <a:rPr lang="en-US" dirty="0"/>
              <a:t>DO NOT INSTALL CLOSE TO CONCRETE EDGE</a:t>
            </a:r>
          </a:p>
          <a:p>
            <a:pPr lvl="2"/>
            <a:r>
              <a:rPr lang="en-US" dirty="0"/>
              <a:t>Generally don’t advise using this in visible/ </a:t>
            </a:r>
            <a:r>
              <a:rPr lang="en-US" dirty="0" err="1"/>
              <a:t>waterprone</a:t>
            </a:r>
            <a:r>
              <a:rPr lang="en-US" dirty="0"/>
              <a:t> locations since concrete cracking will be apparent on surface</a:t>
            </a:r>
          </a:p>
          <a:p>
            <a:pPr lvl="1"/>
            <a:r>
              <a:rPr lang="en-US" dirty="0"/>
              <a:t>Typically don’t like suggesting wedge anchors in structural design</a:t>
            </a:r>
          </a:p>
          <a:p>
            <a:pPr lvl="1"/>
            <a:r>
              <a:rPr lang="en-US" dirty="0"/>
              <a:t>Typically used to support pipe hangers from underside of concrete</a:t>
            </a:r>
          </a:p>
        </p:txBody>
      </p:sp>
      <p:grpSp>
        <p:nvGrpSpPr>
          <p:cNvPr id="4" name="Group 3">
            <a:extLst>
              <a:ext uri="{FF2B5EF4-FFF2-40B4-BE49-F238E27FC236}">
                <a16:creationId xmlns:a16="http://schemas.microsoft.com/office/drawing/2014/main" id="{36AC2941-B313-6B87-E163-63FEBEC8F9CD}"/>
              </a:ext>
            </a:extLst>
          </p:cNvPr>
          <p:cNvGrpSpPr/>
          <p:nvPr/>
        </p:nvGrpSpPr>
        <p:grpSpPr>
          <a:xfrm>
            <a:off x="1000124" y="4199079"/>
            <a:ext cx="4386697" cy="2109022"/>
            <a:chOff x="1000124" y="4199079"/>
            <a:chExt cx="4386697" cy="2109022"/>
          </a:xfrm>
        </p:grpSpPr>
        <p:pic>
          <p:nvPicPr>
            <p:cNvPr id="5" name="Picture 4">
              <a:extLst>
                <a:ext uri="{FF2B5EF4-FFF2-40B4-BE49-F238E27FC236}">
                  <a16:creationId xmlns:a16="http://schemas.microsoft.com/office/drawing/2014/main" id="{BF89AA76-A5BA-89FA-A6E9-23F860CBBDFC}"/>
                </a:ext>
              </a:extLst>
            </p:cNvPr>
            <p:cNvPicPr>
              <a:picLocks noChangeAspect="1"/>
            </p:cNvPicPr>
            <p:nvPr/>
          </p:nvPicPr>
          <p:blipFill>
            <a:blip r:embed="rId2"/>
            <a:stretch>
              <a:fillRect/>
            </a:stretch>
          </p:blipFill>
          <p:spPr>
            <a:xfrm>
              <a:off x="1152524" y="4199079"/>
              <a:ext cx="4061901" cy="1739690"/>
            </a:xfrm>
            <a:prstGeom prst="rect">
              <a:avLst/>
            </a:prstGeom>
          </p:spPr>
        </p:pic>
        <p:sp>
          <p:nvSpPr>
            <p:cNvPr id="15" name="TextBox 14">
              <a:extLst>
                <a:ext uri="{FF2B5EF4-FFF2-40B4-BE49-F238E27FC236}">
                  <a16:creationId xmlns:a16="http://schemas.microsoft.com/office/drawing/2014/main" id="{E6089CE7-C82D-2338-CFBC-94C6426B6490}"/>
                </a:ext>
              </a:extLst>
            </p:cNvPr>
            <p:cNvSpPr txBox="1"/>
            <p:nvPr/>
          </p:nvSpPr>
          <p:spPr>
            <a:xfrm>
              <a:off x="1000124" y="5938769"/>
              <a:ext cx="4386697" cy="369332"/>
            </a:xfrm>
            <a:prstGeom prst="rect">
              <a:avLst/>
            </a:prstGeom>
            <a:solidFill>
              <a:schemeClr val="accent4">
                <a:lumMod val="20000"/>
                <a:lumOff val="80000"/>
              </a:schemeClr>
            </a:solidFill>
          </p:spPr>
          <p:txBody>
            <a:bodyPr wrap="square" rtlCol="0">
              <a:spAutoFit/>
            </a:bodyPr>
            <a:lstStyle/>
            <a:p>
              <a:pPr algn="ctr"/>
              <a:r>
                <a:rPr lang="en-US" b="1" i="1" dirty="0"/>
                <a:t>Drop in Anchor in Concrete on Metal Deck</a:t>
              </a:r>
            </a:p>
          </p:txBody>
        </p:sp>
      </p:grpSp>
      <p:grpSp>
        <p:nvGrpSpPr>
          <p:cNvPr id="6" name="Group 5">
            <a:extLst>
              <a:ext uri="{FF2B5EF4-FFF2-40B4-BE49-F238E27FC236}">
                <a16:creationId xmlns:a16="http://schemas.microsoft.com/office/drawing/2014/main" id="{EC6B598A-065F-AE0F-68F3-19F58518296B}"/>
              </a:ext>
            </a:extLst>
          </p:cNvPr>
          <p:cNvGrpSpPr/>
          <p:nvPr/>
        </p:nvGrpSpPr>
        <p:grpSpPr>
          <a:xfrm>
            <a:off x="5539221" y="4215900"/>
            <a:ext cx="3041687" cy="2092201"/>
            <a:chOff x="5539221" y="4215900"/>
            <a:chExt cx="3041687" cy="2092201"/>
          </a:xfrm>
        </p:grpSpPr>
        <p:pic>
          <p:nvPicPr>
            <p:cNvPr id="11" name="Picture 10">
              <a:extLst>
                <a:ext uri="{FF2B5EF4-FFF2-40B4-BE49-F238E27FC236}">
                  <a16:creationId xmlns:a16="http://schemas.microsoft.com/office/drawing/2014/main" id="{44384A9C-7B93-20A8-1294-9DE41A749585}"/>
                </a:ext>
              </a:extLst>
            </p:cNvPr>
            <p:cNvPicPr>
              <a:picLocks noChangeAspect="1"/>
            </p:cNvPicPr>
            <p:nvPr/>
          </p:nvPicPr>
          <p:blipFill>
            <a:blip r:embed="rId3"/>
            <a:stretch>
              <a:fillRect/>
            </a:stretch>
          </p:blipFill>
          <p:spPr>
            <a:xfrm>
              <a:off x="5784104" y="4215900"/>
              <a:ext cx="2408183" cy="1671454"/>
            </a:xfrm>
            <a:prstGeom prst="rect">
              <a:avLst/>
            </a:prstGeom>
          </p:spPr>
        </p:pic>
        <p:sp>
          <p:nvSpPr>
            <p:cNvPr id="16" name="TextBox 15">
              <a:extLst>
                <a:ext uri="{FF2B5EF4-FFF2-40B4-BE49-F238E27FC236}">
                  <a16:creationId xmlns:a16="http://schemas.microsoft.com/office/drawing/2014/main" id="{4926A35C-2195-F2D4-5FDC-C232CE2B366D}"/>
                </a:ext>
              </a:extLst>
            </p:cNvPr>
            <p:cNvSpPr txBox="1"/>
            <p:nvPr/>
          </p:nvSpPr>
          <p:spPr>
            <a:xfrm>
              <a:off x="5539221" y="5938769"/>
              <a:ext cx="3041687" cy="369332"/>
            </a:xfrm>
            <a:prstGeom prst="rect">
              <a:avLst/>
            </a:prstGeom>
            <a:solidFill>
              <a:schemeClr val="accent4">
                <a:lumMod val="20000"/>
                <a:lumOff val="80000"/>
              </a:schemeClr>
            </a:solidFill>
          </p:spPr>
          <p:txBody>
            <a:bodyPr wrap="square" rtlCol="0">
              <a:spAutoFit/>
            </a:bodyPr>
            <a:lstStyle/>
            <a:p>
              <a:pPr algn="ctr"/>
              <a:r>
                <a:rPr lang="en-US" b="1" i="1" dirty="0"/>
                <a:t>Drop in Anchor in Hollow Core</a:t>
              </a:r>
            </a:p>
          </p:txBody>
        </p:sp>
      </p:grpSp>
      <p:grpSp>
        <p:nvGrpSpPr>
          <p:cNvPr id="18" name="Group 17">
            <a:extLst>
              <a:ext uri="{FF2B5EF4-FFF2-40B4-BE49-F238E27FC236}">
                <a16:creationId xmlns:a16="http://schemas.microsoft.com/office/drawing/2014/main" id="{98E8BF67-E3CD-FA21-868F-A3C73196DE9B}"/>
              </a:ext>
            </a:extLst>
          </p:cNvPr>
          <p:cNvGrpSpPr/>
          <p:nvPr/>
        </p:nvGrpSpPr>
        <p:grpSpPr>
          <a:xfrm>
            <a:off x="8389985" y="1810482"/>
            <a:ext cx="3539097" cy="2587289"/>
            <a:chOff x="8389985" y="1810482"/>
            <a:chExt cx="3539097" cy="2587289"/>
          </a:xfrm>
        </p:grpSpPr>
        <p:pic>
          <p:nvPicPr>
            <p:cNvPr id="7" name="Picture 6">
              <a:extLst>
                <a:ext uri="{FF2B5EF4-FFF2-40B4-BE49-F238E27FC236}">
                  <a16:creationId xmlns:a16="http://schemas.microsoft.com/office/drawing/2014/main" id="{973D4423-90D0-3319-FE17-AD013D1D3DF0}"/>
                </a:ext>
              </a:extLst>
            </p:cNvPr>
            <p:cNvPicPr>
              <a:picLocks noChangeAspect="1"/>
            </p:cNvPicPr>
            <p:nvPr/>
          </p:nvPicPr>
          <p:blipFill>
            <a:blip r:embed="rId4"/>
            <a:stretch>
              <a:fillRect/>
            </a:stretch>
          </p:blipFill>
          <p:spPr>
            <a:xfrm>
              <a:off x="8389985" y="1810482"/>
              <a:ext cx="1724071" cy="2190637"/>
            </a:xfrm>
            <a:prstGeom prst="rect">
              <a:avLst/>
            </a:prstGeom>
          </p:spPr>
        </p:pic>
        <p:pic>
          <p:nvPicPr>
            <p:cNvPr id="10" name="Picture 9">
              <a:extLst>
                <a:ext uri="{FF2B5EF4-FFF2-40B4-BE49-F238E27FC236}">
                  <a16:creationId xmlns:a16="http://schemas.microsoft.com/office/drawing/2014/main" id="{E48FAA5B-30FE-3FB7-DB10-21FA6D849A6F}"/>
                </a:ext>
              </a:extLst>
            </p:cNvPr>
            <p:cNvPicPr>
              <a:picLocks noChangeAspect="1"/>
            </p:cNvPicPr>
            <p:nvPr/>
          </p:nvPicPr>
          <p:blipFill>
            <a:blip r:embed="rId5"/>
            <a:stretch>
              <a:fillRect/>
            </a:stretch>
          </p:blipFill>
          <p:spPr>
            <a:xfrm>
              <a:off x="10209455" y="1810482"/>
              <a:ext cx="1719627" cy="2177306"/>
            </a:xfrm>
            <a:prstGeom prst="rect">
              <a:avLst/>
            </a:prstGeom>
          </p:spPr>
        </p:pic>
        <p:sp>
          <p:nvSpPr>
            <p:cNvPr id="17" name="TextBox 16">
              <a:extLst>
                <a:ext uri="{FF2B5EF4-FFF2-40B4-BE49-F238E27FC236}">
                  <a16:creationId xmlns:a16="http://schemas.microsoft.com/office/drawing/2014/main" id="{2C70D9C5-DE1A-EB9F-BDBD-E4A092641DEA}"/>
                </a:ext>
              </a:extLst>
            </p:cNvPr>
            <p:cNvSpPr txBox="1"/>
            <p:nvPr/>
          </p:nvSpPr>
          <p:spPr>
            <a:xfrm>
              <a:off x="8428508" y="4028439"/>
              <a:ext cx="3500574" cy="369332"/>
            </a:xfrm>
            <a:prstGeom prst="rect">
              <a:avLst/>
            </a:prstGeom>
            <a:solidFill>
              <a:schemeClr val="accent4">
                <a:lumMod val="20000"/>
                <a:lumOff val="80000"/>
              </a:schemeClr>
            </a:solidFill>
          </p:spPr>
          <p:txBody>
            <a:bodyPr wrap="square" rtlCol="0">
              <a:spAutoFit/>
            </a:bodyPr>
            <a:lstStyle/>
            <a:p>
              <a:pPr algn="ctr"/>
              <a:r>
                <a:rPr lang="en-US" b="1" i="1" dirty="0"/>
                <a:t>Drop in Anchor Installation</a:t>
              </a:r>
            </a:p>
          </p:txBody>
        </p:sp>
      </p:grpSp>
    </p:spTree>
    <p:extLst>
      <p:ext uri="{BB962C8B-B14F-4D97-AF65-F5344CB8AC3E}">
        <p14:creationId xmlns:p14="http://schemas.microsoft.com/office/powerpoint/2010/main" val="15944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Mechanical Anchors Design</a:t>
            </a:r>
          </a:p>
        </p:txBody>
      </p:sp>
      <p:sp>
        <p:nvSpPr>
          <p:cNvPr id="6" name="Content Placeholder 5">
            <a:extLst>
              <a:ext uri="{FF2B5EF4-FFF2-40B4-BE49-F238E27FC236}">
                <a16:creationId xmlns:a16="http://schemas.microsoft.com/office/drawing/2014/main" id="{41CB8F50-F353-E797-ECED-66402854DF37}"/>
              </a:ext>
            </a:extLst>
          </p:cNvPr>
          <p:cNvSpPr>
            <a:spLocks noGrp="1"/>
          </p:cNvSpPr>
          <p:nvPr>
            <p:ph idx="1"/>
          </p:nvPr>
        </p:nvSpPr>
        <p:spPr/>
        <p:txBody>
          <a:bodyPr/>
          <a:lstStyle/>
          <a:p>
            <a:r>
              <a:rPr lang="en-US" dirty="0"/>
              <a:t>For structural purpose, only mechanical anchors typically like to suggest are screw anchors, even so, interior only, best for shear resistance and light tension </a:t>
            </a:r>
          </a:p>
          <a:p>
            <a:r>
              <a:rPr lang="en-US" dirty="0"/>
              <a:t>Typically design utilization &lt;60%</a:t>
            </a:r>
          </a:p>
          <a:p>
            <a:pPr lvl="1"/>
            <a:r>
              <a:rPr lang="en-US" dirty="0"/>
              <a:t>Capacity affected by dust, hitting rebar, closer to </a:t>
            </a:r>
            <a:r>
              <a:rPr lang="en-US" dirty="0" err="1"/>
              <a:t>concr</a:t>
            </a:r>
            <a:r>
              <a:rPr lang="en-US" dirty="0"/>
              <a:t> edge than specified, install conditions, </a:t>
            </a:r>
            <a:r>
              <a:rPr lang="en-US" dirty="0" err="1"/>
              <a:t>etc</a:t>
            </a:r>
            <a:endParaRPr lang="en-US" dirty="0"/>
          </a:p>
          <a:p>
            <a:r>
              <a:rPr lang="en-US" dirty="0"/>
              <a:t>Generally best practice assuming </a:t>
            </a:r>
            <a:r>
              <a:rPr lang="en-US" b="1" dirty="0"/>
              <a:t>cracked concrete</a:t>
            </a:r>
            <a:endParaRPr lang="en-US" dirty="0"/>
          </a:p>
          <a:p>
            <a:r>
              <a:rPr lang="en-US" dirty="0"/>
              <a:t>Can get the anchor and concrete resistance by brand selection tables and reduction factors for spacing, edge distance, </a:t>
            </a:r>
            <a:r>
              <a:rPr lang="en-US" dirty="0" err="1"/>
              <a:t>etc</a:t>
            </a:r>
            <a:endParaRPr lang="en-US" dirty="0"/>
          </a:p>
          <a:p>
            <a:r>
              <a:rPr lang="en-US" dirty="0"/>
              <a:t>Can also use brand anchor software</a:t>
            </a:r>
          </a:p>
          <a:p>
            <a:pPr lvl="1"/>
            <a:r>
              <a:rPr lang="en-US" dirty="0"/>
              <a:t>Simpson Strong-Tie Anchor Designer (computer program)</a:t>
            </a:r>
          </a:p>
          <a:p>
            <a:pPr lvl="1"/>
            <a:r>
              <a:rPr lang="en-US" dirty="0"/>
              <a:t>Hilti </a:t>
            </a:r>
            <a:r>
              <a:rPr lang="en-US" dirty="0" err="1"/>
              <a:t>Profis</a:t>
            </a:r>
            <a:r>
              <a:rPr lang="en-US" dirty="0"/>
              <a:t> (online software)</a:t>
            </a:r>
          </a:p>
          <a:p>
            <a:r>
              <a:rPr lang="en-US" b="1" dirty="0"/>
              <a:t>Must specify min edge distance and spacing</a:t>
            </a:r>
            <a:r>
              <a:rPr lang="en-US" dirty="0"/>
              <a:t>, since post installed, could run into unforeseen interferences and tighter spacing (drastically reducing capacity)</a:t>
            </a:r>
          </a:p>
          <a:p>
            <a:pPr lvl="1"/>
            <a:endParaRPr lang="en-US" dirty="0"/>
          </a:p>
        </p:txBody>
      </p:sp>
    </p:spTree>
    <p:extLst>
      <p:ext uri="{BB962C8B-B14F-4D97-AF65-F5344CB8AC3E}">
        <p14:creationId xmlns:p14="http://schemas.microsoft.com/office/powerpoint/2010/main" val="126833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C905F-3344-7900-ECA3-CD2EDE4C63FB}"/>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9AA69E01-18A2-2376-EA57-746632DBA01F}"/>
              </a:ext>
            </a:extLst>
          </p:cNvPr>
          <p:cNvSpPr>
            <a:spLocks noGrp="1"/>
          </p:cNvSpPr>
          <p:nvPr>
            <p:ph idx="1"/>
          </p:nvPr>
        </p:nvSpPr>
        <p:spPr/>
        <p:txBody>
          <a:bodyPr/>
          <a:lstStyle/>
          <a:p>
            <a:pPr marL="457200" indent="-457200">
              <a:buFont typeface="+mj-lt"/>
              <a:buAutoNum type="arabicPeriod"/>
            </a:pPr>
            <a:r>
              <a:rPr lang="en-US" dirty="0"/>
              <a:t>Anchors</a:t>
            </a:r>
          </a:p>
          <a:p>
            <a:pPr marL="749808" lvl="1" indent="-457200" algn="l">
              <a:buFont typeface="+mj-lt"/>
              <a:buAutoNum type="alphaLcParenR"/>
            </a:pPr>
            <a:r>
              <a:rPr lang="en-US" dirty="0"/>
              <a:t>Anchor failure modes</a:t>
            </a:r>
          </a:p>
          <a:p>
            <a:pPr marL="749808" lvl="1" indent="-457200" algn="l">
              <a:buFont typeface="+mj-lt"/>
              <a:buAutoNum type="alphaLcParenR"/>
            </a:pPr>
            <a:r>
              <a:rPr lang="en-US" dirty="0"/>
              <a:t>Anchor types &amp; design</a:t>
            </a:r>
          </a:p>
          <a:p>
            <a:pPr marL="749808" lvl="1" indent="-457200" algn="l">
              <a:buFont typeface="+mj-lt"/>
              <a:buAutoNum type="alphaLcParenR"/>
            </a:pPr>
            <a:r>
              <a:rPr lang="en-US" dirty="0"/>
              <a:t>Anchor practical considerations</a:t>
            </a:r>
          </a:p>
          <a:p>
            <a:pPr marL="749808" lvl="1" indent="-457200" algn="l">
              <a:buFont typeface="+mj-lt"/>
              <a:buAutoNum type="alphaLcParenR"/>
            </a:pPr>
            <a:r>
              <a:rPr lang="en-US" dirty="0"/>
              <a:t>Anchor &amp; bolt hole typical/min dimensions and distances</a:t>
            </a:r>
          </a:p>
          <a:p>
            <a:pPr marL="749808" lvl="1" indent="-457200" algn="l">
              <a:buFont typeface="+mj-lt"/>
              <a:buAutoNum type="alphaLcParenR"/>
            </a:pPr>
            <a:r>
              <a:rPr lang="en-US" dirty="0"/>
              <a:t>Typical anchor baseplate pier sizes</a:t>
            </a:r>
          </a:p>
          <a:p>
            <a:pPr marL="594360" indent="-457200">
              <a:buFont typeface="+mj-lt"/>
              <a:buAutoNum type="arabicPeriod"/>
            </a:pPr>
            <a:r>
              <a:rPr lang="en-US" dirty="0"/>
              <a:t>Concrete Reinforcement</a:t>
            </a:r>
          </a:p>
          <a:p>
            <a:pPr marL="749808" lvl="1" indent="-457200">
              <a:buFont typeface="+mj-lt"/>
              <a:buAutoNum type="alphaLcParenR"/>
            </a:pPr>
            <a:r>
              <a:rPr lang="en-US" dirty="0"/>
              <a:t>Typical concrete rebar</a:t>
            </a:r>
          </a:p>
          <a:p>
            <a:pPr marL="749808" lvl="1" indent="-457200">
              <a:buFont typeface="+mj-lt"/>
              <a:buAutoNum type="alphaLcParenR"/>
            </a:pPr>
            <a:r>
              <a:rPr lang="en-US" dirty="0"/>
              <a:t>Concrete rebar types</a:t>
            </a:r>
          </a:p>
          <a:p>
            <a:pPr marL="749808" lvl="1" indent="-457200">
              <a:buFont typeface="+mj-lt"/>
              <a:buAutoNum type="alphaLcParenR"/>
            </a:pPr>
            <a:r>
              <a:rPr lang="en-US" dirty="0"/>
              <a:t>Code requirements &amp; recommendations</a:t>
            </a:r>
          </a:p>
          <a:p>
            <a:pPr marL="749808" lvl="1" indent="-457200">
              <a:buFont typeface="+mj-lt"/>
              <a:buAutoNum type="alphaLcParenR"/>
            </a:pPr>
            <a:r>
              <a:rPr lang="en-US" dirty="0"/>
              <a:t>Key notes on reinforcement requirements</a:t>
            </a:r>
          </a:p>
          <a:p>
            <a:pPr marL="749808" lvl="1" indent="-457200">
              <a:buFont typeface="+mj-lt"/>
              <a:buAutoNum type="alphaLcParenR"/>
            </a:pPr>
            <a:r>
              <a:rPr lang="en-US" dirty="0"/>
              <a:t>Reinforcement details good practices</a:t>
            </a:r>
          </a:p>
          <a:p>
            <a:endParaRPr lang="en-US" dirty="0"/>
          </a:p>
        </p:txBody>
      </p:sp>
    </p:spTree>
    <p:extLst>
      <p:ext uri="{BB962C8B-B14F-4D97-AF65-F5344CB8AC3E}">
        <p14:creationId xmlns:p14="http://schemas.microsoft.com/office/powerpoint/2010/main" val="159655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Mechanical Anchors Design </a:t>
            </a:r>
            <a:r>
              <a:rPr lang="en-US" dirty="0" err="1"/>
              <a:t>cont</a:t>
            </a:r>
            <a:r>
              <a:rPr lang="en-US" dirty="0"/>
              <a:t>…</a:t>
            </a:r>
          </a:p>
        </p:txBody>
      </p:sp>
      <p:sp>
        <p:nvSpPr>
          <p:cNvPr id="6" name="Content Placeholder 5">
            <a:extLst>
              <a:ext uri="{FF2B5EF4-FFF2-40B4-BE49-F238E27FC236}">
                <a16:creationId xmlns:a16="http://schemas.microsoft.com/office/drawing/2014/main" id="{41CB8F50-F353-E797-ECED-66402854DF37}"/>
              </a:ext>
            </a:extLst>
          </p:cNvPr>
          <p:cNvSpPr>
            <a:spLocks noGrp="1"/>
          </p:cNvSpPr>
          <p:nvPr>
            <p:ph idx="1"/>
          </p:nvPr>
        </p:nvSpPr>
        <p:spPr/>
        <p:txBody>
          <a:bodyPr/>
          <a:lstStyle/>
          <a:p>
            <a:r>
              <a:rPr lang="en-US" dirty="0"/>
              <a:t>Typical minimum sizes:</a:t>
            </a:r>
          </a:p>
          <a:p>
            <a:pPr lvl="1"/>
            <a:r>
              <a:rPr lang="en-US" dirty="0"/>
              <a:t>Gravity only small columns that are post installed </a:t>
            </a:r>
          </a:p>
          <a:p>
            <a:pPr lvl="2"/>
            <a:r>
              <a:rPr lang="en-US" dirty="0"/>
              <a:t>Min typically 5/8″ screw anchor 3″ embed (3″ into min 8” thick slab or foundation wall), min edge distance 4”</a:t>
            </a:r>
          </a:p>
          <a:p>
            <a:pPr lvl="3"/>
            <a:r>
              <a:rPr lang="en-US" dirty="0"/>
              <a:t>Restrict embed into concrete wall or slab to minimize risk of rebar conflict and tip breakthrough)</a:t>
            </a:r>
          </a:p>
          <a:p>
            <a:pPr lvl="1"/>
            <a:r>
              <a:rPr lang="en-US" dirty="0"/>
              <a:t>Attaching ledger for deck into concrete foundation wall</a:t>
            </a:r>
          </a:p>
          <a:p>
            <a:pPr lvl="2"/>
            <a:r>
              <a:rPr lang="en-US" dirty="0"/>
              <a:t>Min typically ½” Simpson </a:t>
            </a:r>
            <a:r>
              <a:rPr lang="en-US" dirty="0" err="1"/>
              <a:t>Titen</a:t>
            </a:r>
            <a:r>
              <a:rPr lang="en-US" dirty="0"/>
              <a:t> anchor 4” long @16”, min edge distance 4”</a:t>
            </a:r>
          </a:p>
          <a:p>
            <a:pPr lvl="1"/>
            <a:r>
              <a:rPr lang="en-US" dirty="0"/>
              <a:t>Laterally supporting top of steel beam</a:t>
            </a:r>
          </a:p>
          <a:p>
            <a:pPr lvl="2"/>
            <a:r>
              <a:rPr lang="en-US" dirty="0"/>
              <a:t>Min typically ¼”Ø </a:t>
            </a:r>
            <a:r>
              <a:rPr lang="en-US" dirty="0" err="1"/>
              <a:t>tapcons</a:t>
            </a:r>
            <a:r>
              <a:rPr lang="en-US" dirty="0"/>
              <a:t> @48”</a:t>
            </a:r>
          </a:p>
          <a:p>
            <a:pPr lvl="1"/>
            <a:endParaRPr lang="en-US" dirty="0"/>
          </a:p>
        </p:txBody>
      </p:sp>
      <p:grpSp>
        <p:nvGrpSpPr>
          <p:cNvPr id="11" name="Group 10">
            <a:extLst>
              <a:ext uri="{FF2B5EF4-FFF2-40B4-BE49-F238E27FC236}">
                <a16:creationId xmlns:a16="http://schemas.microsoft.com/office/drawing/2014/main" id="{D0BD040D-E67D-FA89-58A2-CF0F948E0E35}"/>
              </a:ext>
            </a:extLst>
          </p:cNvPr>
          <p:cNvGrpSpPr/>
          <p:nvPr/>
        </p:nvGrpSpPr>
        <p:grpSpPr>
          <a:xfrm>
            <a:off x="5410718" y="3466708"/>
            <a:ext cx="5706531" cy="2858203"/>
            <a:chOff x="913344" y="3448712"/>
            <a:chExt cx="5706531" cy="2858203"/>
          </a:xfrm>
        </p:grpSpPr>
        <p:pic>
          <p:nvPicPr>
            <p:cNvPr id="4" name="Picture 3">
              <a:extLst>
                <a:ext uri="{FF2B5EF4-FFF2-40B4-BE49-F238E27FC236}">
                  <a16:creationId xmlns:a16="http://schemas.microsoft.com/office/drawing/2014/main" id="{40DD9EDD-5EEF-D012-2A36-7DEFDCDB70C5}"/>
                </a:ext>
              </a:extLst>
            </p:cNvPr>
            <p:cNvPicPr>
              <a:picLocks noChangeAspect="1"/>
            </p:cNvPicPr>
            <p:nvPr/>
          </p:nvPicPr>
          <p:blipFill>
            <a:blip r:embed="rId2"/>
            <a:stretch>
              <a:fillRect/>
            </a:stretch>
          </p:blipFill>
          <p:spPr>
            <a:xfrm>
              <a:off x="1206920" y="3448712"/>
              <a:ext cx="5053760" cy="2030950"/>
            </a:xfrm>
            <a:prstGeom prst="rect">
              <a:avLst/>
            </a:prstGeom>
          </p:spPr>
        </p:pic>
        <p:pic>
          <p:nvPicPr>
            <p:cNvPr id="9" name="Picture 8">
              <a:extLst>
                <a:ext uri="{FF2B5EF4-FFF2-40B4-BE49-F238E27FC236}">
                  <a16:creationId xmlns:a16="http://schemas.microsoft.com/office/drawing/2014/main" id="{84DA1C3E-FA11-D1E9-95E9-121D5365AE02}"/>
                </a:ext>
              </a:extLst>
            </p:cNvPr>
            <p:cNvPicPr>
              <a:picLocks noChangeAspect="1"/>
            </p:cNvPicPr>
            <p:nvPr/>
          </p:nvPicPr>
          <p:blipFill>
            <a:blip r:embed="rId3"/>
            <a:stretch>
              <a:fillRect/>
            </a:stretch>
          </p:blipFill>
          <p:spPr>
            <a:xfrm>
              <a:off x="1168693" y="5445926"/>
              <a:ext cx="5106977" cy="494434"/>
            </a:xfrm>
            <a:prstGeom prst="rect">
              <a:avLst/>
            </a:prstGeom>
          </p:spPr>
        </p:pic>
        <p:sp>
          <p:nvSpPr>
            <p:cNvPr id="10" name="TextBox 9">
              <a:extLst>
                <a:ext uri="{FF2B5EF4-FFF2-40B4-BE49-F238E27FC236}">
                  <a16:creationId xmlns:a16="http://schemas.microsoft.com/office/drawing/2014/main" id="{CE64C7E1-9E46-F910-0029-5899E758CBB2}"/>
                </a:ext>
              </a:extLst>
            </p:cNvPr>
            <p:cNvSpPr txBox="1"/>
            <p:nvPr/>
          </p:nvSpPr>
          <p:spPr>
            <a:xfrm>
              <a:off x="913344" y="5937583"/>
              <a:ext cx="5706531" cy="369332"/>
            </a:xfrm>
            <a:prstGeom prst="rect">
              <a:avLst/>
            </a:prstGeom>
            <a:solidFill>
              <a:schemeClr val="accent4">
                <a:lumMod val="20000"/>
                <a:lumOff val="80000"/>
              </a:schemeClr>
            </a:solidFill>
          </p:spPr>
          <p:txBody>
            <a:bodyPr wrap="square" rtlCol="0">
              <a:spAutoFit/>
            </a:bodyPr>
            <a:lstStyle/>
            <a:p>
              <a:pPr algn="ctr"/>
              <a:r>
                <a:rPr lang="en-US" b="1" i="1" dirty="0"/>
                <a:t>Sample Screw Anchor for Gravity Only Small Column</a:t>
              </a:r>
            </a:p>
          </p:txBody>
        </p:sp>
      </p:grpSp>
      <p:grpSp>
        <p:nvGrpSpPr>
          <p:cNvPr id="16" name="Group 15">
            <a:extLst>
              <a:ext uri="{FF2B5EF4-FFF2-40B4-BE49-F238E27FC236}">
                <a16:creationId xmlns:a16="http://schemas.microsoft.com/office/drawing/2014/main" id="{38E67CF1-662E-5FEF-886A-AF9EC27C9E18}"/>
              </a:ext>
            </a:extLst>
          </p:cNvPr>
          <p:cNvGrpSpPr/>
          <p:nvPr/>
        </p:nvGrpSpPr>
        <p:grpSpPr>
          <a:xfrm>
            <a:off x="982027" y="4040981"/>
            <a:ext cx="4287401" cy="2296007"/>
            <a:chOff x="611826" y="4040981"/>
            <a:chExt cx="4287401" cy="2296007"/>
          </a:xfrm>
        </p:grpSpPr>
        <p:pic>
          <p:nvPicPr>
            <p:cNvPr id="14" name="Picture 13">
              <a:extLst>
                <a:ext uri="{FF2B5EF4-FFF2-40B4-BE49-F238E27FC236}">
                  <a16:creationId xmlns:a16="http://schemas.microsoft.com/office/drawing/2014/main" id="{39B53165-3E61-8E7C-9F8D-ADFAC84A6471}"/>
                </a:ext>
              </a:extLst>
            </p:cNvPr>
            <p:cNvPicPr>
              <a:picLocks noChangeAspect="1"/>
            </p:cNvPicPr>
            <p:nvPr/>
          </p:nvPicPr>
          <p:blipFill rotWithShape="1">
            <a:blip r:embed="rId4"/>
            <a:srcRect t="4868" b="-1"/>
            <a:stretch/>
          </p:blipFill>
          <p:spPr>
            <a:xfrm>
              <a:off x="814719" y="4040981"/>
              <a:ext cx="3588250" cy="1690372"/>
            </a:xfrm>
            <a:prstGeom prst="rect">
              <a:avLst/>
            </a:prstGeom>
          </p:spPr>
        </p:pic>
        <p:sp>
          <p:nvSpPr>
            <p:cNvPr id="15" name="TextBox 14">
              <a:extLst>
                <a:ext uri="{FF2B5EF4-FFF2-40B4-BE49-F238E27FC236}">
                  <a16:creationId xmlns:a16="http://schemas.microsoft.com/office/drawing/2014/main" id="{25EDD853-0046-43CA-85B5-479E8CC4693A}"/>
                </a:ext>
              </a:extLst>
            </p:cNvPr>
            <p:cNvSpPr txBox="1"/>
            <p:nvPr/>
          </p:nvSpPr>
          <p:spPr>
            <a:xfrm>
              <a:off x="611826" y="5690657"/>
              <a:ext cx="4287401" cy="646331"/>
            </a:xfrm>
            <a:prstGeom prst="rect">
              <a:avLst/>
            </a:prstGeom>
            <a:solidFill>
              <a:schemeClr val="accent4">
                <a:lumMod val="20000"/>
                <a:lumOff val="80000"/>
              </a:schemeClr>
            </a:solidFill>
          </p:spPr>
          <p:txBody>
            <a:bodyPr wrap="square" rtlCol="0">
              <a:spAutoFit/>
            </a:bodyPr>
            <a:lstStyle/>
            <a:p>
              <a:pPr algn="ctr"/>
              <a:r>
                <a:rPr lang="en-US" b="1" i="1" dirty="0"/>
                <a:t>Sample Screw Anchor for Lateral Support Top Flange Steel Beam</a:t>
              </a:r>
            </a:p>
          </p:txBody>
        </p:sp>
      </p:grpSp>
    </p:spTree>
    <p:extLst>
      <p:ext uri="{BB962C8B-B14F-4D97-AF65-F5344CB8AC3E}">
        <p14:creationId xmlns:p14="http://schemas.microsoft.com/office/powerpoint/2010/main" val="16554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Adhesive Anchors</a:t>
            </a:r>
          </a:p>
        </p:txBody>
      </p:sp>
      <p:sp>
        <p:nvSpPr>
          <p:cNvPr id="3" name="Content Placeholder 2">
            <a:extLst>
              <a:ext uri="{FF2B5EF4-FFF2-40B4-BE49-F238E27FC236}">
                <a16:creationId xmlns:a16="http://schemas.microsoft.com/office/drawing/2014/main" id="{1757E5D8-AC9A-9EB8-B579-D1C78A07C41A}"/>
              </a:ext>
            </a:extLst>
          </p:cNvPr>
          <p:cNvSpPr>
            <a:spLocks noGrp="1"/>
          </p:cNvSpPr>
          <p:nvPr>
            <p:ph idx="1"/>
          </p:nvPr>
        </p:nvSpPr>
        <p:spPr/>
        <p:txBody>
          <a:bodyPr/>
          <a:lstStyle/>
          <a:p>
            <a:r>
              <a:rPr lang="en-US" b="1" dirty="0"/>
              <a:t>Epoxy Anchors into Concrete (</a:t>
            </a:r>
            <a:r>
              <a:rPr lang="sv-SE" b="1" dirty="0"/>
              <a:t>Simpson SET-3G or Hilti HY-200</a:t>
            </a:r>
            <a:r>
              <a:rPr lang="en-US" b="1" dirty="0"/>
              <a:t>)</a:t>
            </a:r>
          </a:p>
          <a:p>
            <a:pPr lvl="1"/>
            <a:r>
              <a:rPr lang="en-US" dirty="0"/>
              <a:t>Drill hole, blow clean, wire brush, blow clean, insert adhesive compound, install anchor, let cure</a:t>
            </a:r>
          </a:p>
          <a:p>
            <a:pPr lvl="2"/>
            <a:r>
              <a:rPr lang="en-US" dirty="0"/>
              <a:t>If dust is not blown out adequately, could reduce capacity by up to 60% (epoxy stick to dust, not hole walls)</a:t>
            </a:r>
          </a:p>
          <a:p>
            <a:pPr lvl="1"/>
            <a:r>
              <a:rPr lang="en-US" dirty="0"/>
              <a:t>Typically used for lightly loaded post installed applications like canopy</a:t>
            </a:r>
          </a:p>
          <a:p>
            <a:pPr lvl="1"/>
            <a:r>
              <a:rPr lang="en-US" dirty="0"/>
              <a:t>Simpson SET-3G is newer (and slightly stronger) version of SET-XP</a:t>
            </a:r>
          </a:p>
          <a:p>
            <a:pPr lvl="1"/>
            <a:r>
              <a:rPr lang="en-US" dirty="0"/>
              <a:t>Hilti HY-200 is newer version of HY-150 MAX</a:t>
            </a:r>
          </a:p>
          <a:p>
            <a:pPr lvl="1"/>
            <a:endParaRPr lang="en-US" dirty="0"/>
          </a:p>
          <a:p>
            <a:endParaRPr lang="en-US" dirty="0"/>
          </a:p>
        </p:txBody>
      </p:sp>
      <p:grpSp>
        <p:nvGrpSpPr>
          <p:cNvPr id="4" name="Group 3">
            <a:extLst>
              <a:ext uri="{FF2B5EF4-FFF2-40B4-BE49-F238E27FC236}">
                <a16:creationId xmlns:a16="http://schemas.microsoft.com/office/drawing/2014/main" id="{4573ECCE-EFA2-B13D-55F3-52FCCD8EB85C}"/>
              </a:ext>
            </a:extLst>
          </p:cNvPr>
          <p:cNvGrpSpPr/>
          <p:nvPr/>
        </p:nvGrpSpPr>
        <p:grpSpPr>
          <a:xfrm>
            <a:off x="952499" y="3365594"/>
            <a:ext cx="8931655" cy="2923578"/>
            <a:chOff x="952499" y="3365594"/>
            <a:chExt cx="8931655" cy="2923578"/>
          </a:xfrm>
        </p:grpSpPr>
        <p:pic>
          <p:nvPicPr>
            <p:cNvPr id="8" name="Picture 7">
              <a:extLst>
                <a:ext uri="{FF2B5EF4-FFF2-40B4-BE49-F238E27FC236}">
                  <a16:creationId xmlns:a16="http://schemas.microsoft.com/office/drawing/2014/main" id="{CCE9EC75-6074-84BD-35B2-630BCB375D65}"/>
                </a:ext>
              </a:extLst>
            </p:cNvPr>
            <p:cNvPicPr>
              <a:picLocks noChangeAspect="1"/>
            </p:cNvPicPr>
            <p:nvPr/>
          </p:nvPicPr>
          <p:blipFill>
            <a:blip r:embed="rId2"/>
            <a:stretch>
              <a:fillRect/>
            </a:stretch>
          </p:blipFill>
          <p:spPr>
            <a:xfrm>
              <a:off x="1460109" y="3365594"/>
              <a:ext cx="8022900" cy="2363503"/>
            </a:xfrm>
            <a:prstGeom prst="rect">
              <a:avLst/>
            </a:prstGeom>
          </p:spPr>
        </p:pic>
        <p:sp>
          <p:nvSpPr>
            <p:cNvPr id="13" name="TextBox 12">
              <a:extLst>
                <a:ext uri="{FF2B5EF4-FFF2-40B4-BE49-F238E27FC236}">
                  <a16:creationId xmlns:a16="http://schemas.microsoft.com/office/drawing/2014/main" id="{D1C95C46-96DB-587F-BDCE-738D2A64AD2E}"/>
                </a:ext>
              </a:extLst>
            </p:cNvPr>
            <p:cNvSpPr txBox="1"/>
            <p:nvPr/>
          </p:nvSpPr>
          <p:spPr>
            <a:xfrm>
              <a:off x="952499" y="5704397"/>
              <a:ext cx="8931655" cy="584775"/>
            </a:xfrm>
            <a:prstGeom prst="rect">
              <a:avLst/>
            </a:prstGeom>
            <a:solidFill>
              <a:schemeClr val="accent4">
                <a:lumMod val="20000"/>
                <a:lumOff val="80000"/>
              </a:schemeClr>
            </a:solidFill>
          </p:spPr>
          <p:txBody>
            <a:bodyPr wrap="square" rtlCol="0">
              <a:spAutoFit/>
            </a:bodyPr>
            <a:lstStyle/>
            <a:p>
              <a:pPr algn="ctr"/>
              <a:r>
                <a:rPr lang="en-US" b="1" i="1" dirty="0"/>
                <a:t>Typical Cleaning for Adhesive Anchors</a:t>
              </a:r>
            </a:p>
            <a:p>
              <a:pPr algn="ctr"/>
              <a:r>
                <a:rPr lang="en-US" sz="1400" i="1" dirty="0">
                  <a:hlinkClick r:id="rId3"/>
                </a:rPr>
                <a:t>https://www.strongtie.com/products/anchoring-systems/technical-notes/anchoring-adhesives/installation-instructions</a:t>
              </a:r>
              <a:endParaRPr lang="en-US" sz="1400" i="1" dirty="0"/>
            </a:p>
          </p:txBody>
        </p:sp>
      </p:grpSp>
    </p:spTree>
    <p:extLst>
      <p:ext uri="{BB962C8B-B14F-4D97-AF65-F5344CB8AC3E}">
        <p14:creationId xmlns:p14="http://schemas.microsoft.com/office/powerpoint/2010/main" val="106650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Adhesive Anchors </a:t>
            </a:r>
            <a:r>
              <a:rPr lang="en-US" dirty="0" err="1"/>
              <a:t>cont</a:t>
            </a:r>
            <a:r>
              <a:rPr lang="en-US" dirty="0"/>
              <a:t>…</a:t>
            </a:r>
          </a:p>
        </p:txBody>
      </p:sp>
      <p:sp>
        <p:nvSpPr>
          <p:cNvPr id="3" name="Content Placeholder 2">
            <a:extLst>
              <a:ext uri="{FF2B5EF4-FFF2-40B4-BE49-F238E27FC236}">
                <a16:creationId xmlns:a16="http://schemas.microsoft.com/office/drawing/2014/main" id="{1757E5D8-AC9A-9EB8-B579-D1C78A07C41A}"/>
              </a:ext>
            </a:extLst>
          </p:cNvPr>
          <p:cNvSpPr>
            <a:spLocks noGrp="1"/>
          </p:cNvSpPr>
          <p:nvPr>
            <p:ph idx="1"/>
          </p:nvPr>
        </p:nvSpPr>
        <p:spPr/>
        <p:txBody>
          <a:bodyPr/>
          <a:lstStyle/>
          <a:p>
            <a:r>
              <a:rPr lang="en-US" b="1" dirty="0"/>
              <a:t>Epoxy Anchors into CMU Block (Simpson SET-XP or Hilti HY-270, w/ screen if hollow)</a:t>
            </a:r>
          </a:p>
          <a:p>
            <a:pPr lvl="1"/>
            <a:r>
              <a:rPr lang="en-US" dirty="0"/>
              <a:t>Drill hole, blow clean, wire brush, blow clean, insert adhesive compound (into screen), install screen and/or anchor, let cure</a:t>
            </a:r>
          </a:p>
          <a:p>
            <a:pPr lvl="1"/>
            <a:r>
              <a:rPr lang="en-US" dirty="0"/>
              <a:t>The screen helps keep the epoxy from falling down away from anchor, cured epoxy around anchor &amp; screen acts like a plug behind the wall of hollow CMU</a:t>
            </a:r>
          </a:p>
          <a:p>
            <a:pPr lvl="1"/>
            <a:r>
              <a:rPr lang="en-US" dirty="0"/>
              <a:t>Typically used for lightly loaded post installed applications like canopy</a:t>
            </a:r>
          </a:p>
          <a:p>
            <a:pPr lvl="1"/>
            <a:r>
              <a:rPr lang="en-US" dirty="0"/>
              <a:t>Simpson has published values for CMU with only SET-XP, not yet for newer SET-3G</a:t>
            </a:r>
          </a:p>
          <a:p>
            <a:pPr lvl="1"/>
            <a:r>
              <a:rPr lang="en-US" dirty="0"/>
              <a:t>Hilti HY-270 replaced HY-70</a:t>
            </a:r>
          </a:p>
          <a:p>
            <a:endParaRPr lang="en-US" dirty="0"/>
          </a:p>
          <a:p>
            <a:pPr lvl="1"/>
            <a:endParaRPr lang="en-US" dirty="0"/>
          </a:p>
          <a:p>
            <a:endParaRPr lang="en-US" dirty="0"/>
          </a:p>
        </p:txBody>
      </p:sp>
      <p:grpSp>
        <p:nvGrpSpPr>
          <p:cNvPr id="4" name="Group 3">
            <a:extLst>
              <a:ext uri="{FF2B5EF4-FFF2-40B4-BE49-F238E27FC236}">
                <a16:creationId xmlns:a16="http://schemas.microsoft.com/office/drawing/2014/main" id="{374D1C93-D221-8C70-A7D9-951F61FCF221}"/>
              </a:ext>
            </a:extLst>
          </p:cNvPr>
          <p:cNvGrpSpPr/>
          <p:nvPr/>
        </p:nvGrpSpPr>
        <p:grpSpPr>
          <a:xfrm>
            <a:off x="952499" y="3974264"/>
            <a:ext cx="8931655" cy="2314908"/>
            <a:chOff x="952499" y="3974264"/>
            <a:chExt cx="8931655" cy="2314908"/>
          </a:xfrm>
        </p:grpSpPr>
        <p:pic>
          <p:nvPicPr>
            <p:cNvPr id="5" name="Picture 4">
              <a:extLst>
                <a:ext uri="{FF2B5EF4-FFF2-40B4-BE49-F238E27FC236}">
                  <a16:creationId xmlns:a16="http://schemas.microsoft.com/office/drawing/2014/main" id="{0E4C3A17-18BC-3352-2836-816FA69FBB8E}"/>
                </a:ext>
              </a:extLst>
            </p:cNvPr>
            <p:cNvPicPr>
              <a:picLocks noChangeAspect="1"/>
            </p:cNvPicPr>
            <p:nvPr/>
          </p:nvPicPr>
          <p:blipFill>
            <a:blip r:embed="rId2"/>
            <a:stretch>
              <a:fillRect/>
            </a:stretch>
          </p:blipFill>
          <p:spPr>
            <a:xfrm>
              <a:off x="1092087" y="3974264"/>
              <a:ext cx="8478106" cy="1818381"/>
            </a:xfrm>
            <a:prstGeom prst="rect">
              <a:avLst/>
            </a:prstGeom>
          </p:spPr>
        </p:pic>
        <p:sp>
          <p:nvSpPr>
            <p:cNvPr id="9" name="TextBox 8">
              <a:extLst>
                <a:ext uri="{FF2B5EF4-FFF2-40B4-BE49-F238E27FC236}">
                  <a16:creationId xmlns:a16="http://schemas.microsoft.com/office/drawing/2014/main" id="{5BF43E17-7BFF-2E61-A004-E69D853B9489}"/>
                </a:ext>
              </a:extLst>
            </p:cNvPr>
            <p:cNvSpPr txBox="1"/>
            <p:nvPr/>
          </p:nvSpPr>
          <p:spPr>
            <a:xfrm>
              <a:off x="952499" y="5704397"/>
              <a:ext cx="8931655" cy="584775"/>
            </a:xfrm>
            <a:prstGeom prst="rect">
              <a:avLst/>
            </a:prstGeom>
            <a:solidFill>
              <a:schemeClr val="accent4">
                <a:lumMod val="20000"/>
                <a:lumOff val="80000"/>
              </a:schemeClr>
            </a:solidFill>
          </p:spPr>
          <p:txBody>
            <a:bodyPr wrap="square" rtlCol="0">
              <a:spAutoFit/>
            </a:bodyPr>
            <a:lstStyle/>
            <a:p>
              <a:pPr algn="ctr"/>
              <a:r>
                <a:rPr lang="en-US" b="1" i="1" dirty="0"/>
                <a:t>Typical Screen Installation for Adhesive Anchors in Hollow CMU Block</a:t>
              </a:r>
            </a:p>
            <a:p>
              <a:pPr algn="ctr"/>
              <a:r>
                <a:rPr lang="en-US" sz="1400" i="1" dirty="0">
                  <a:hlinkClick r:id="rId3"/>
                </a:rPr>
                <a:t>https://www.strongtie.com/products/anchoring-systems/technical-notes/anchoring-adhesives/installation-instructions</a:t>
              </a:r>
              <a:endParaRPr lang="en-US" sz="1400" i="1" dirty="0"/>
            </a:p>
          </p:txBody>
        </p:sp>
      </p:grpSp>
    </p:spTree>
    <p:extLst>
      <p:ext uri="{BB962C8B-B14F-4D97-AF65-F5344CB8AC3E}">
        <p14:creationId xmlns:p14="http://schemas.microsoft.com/office/powerpoint/2010/main" val="313341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Adhesive Anchors Design</a:t>
            </a:r>
          </a:p>
        </p:txBody>
      </p:sp>
      <p:sp>
        <p:nvSpPr>
          <p:cNvPr id="6" name="Content Placeholder 5">
            <a:extLst>
              <a:ext uri="{FF2B5EF4-FFF2-40B4-BE49-F238E27FC236}">
                <a16:creationId xmlns:a16="http://schemas.microsoft.com/office/drawing/2014/main" id="{41CB8F50-F353-E797-ECED-66402854DF37}"/>
              </a:ext>
            </a:extLst>
          </p:cNvPr>
          <p:cNvSpPr>
            <a:spLocks noGrp="1"/>
          </p:cNvSpPr>
          <p:nvPr>
            <p:ph idx="1"/>
          </p:nvPr>
        </p:nvSpPr>
        <p:spPr/>
        <p:txBody>
          <a:bodyPr/>
          <a:lstStyle/>
          <a:p>
            <a:r>
              <a:rPr lang="en-US" dirty="0"/>
              <a:t>Typically design utilization &lt;60%</a:t>
            </a:r>
          </a:p>
          <a:p>
            <a:pPr lvl="1"/>
            <a:r>
              <a:rPr lang="en-US" dirty="0"/>
              <a:t>Capacity affected by dust, hitting rebar, closer to </a:t>
            </a:r>
            <a:r>
              <a:rPr lang="en-US" dirty="0" err="1"/>
              <a:t>concr</a:t>
            </a:r>
            <a:r>
              <a:rPr lang="en-US" dirty="0"/>
              <a:t> edge than specified, install conditions, </a:t>
            </a:r>
            <a:r>
              <a:rPr lang="en-US" dirty="0" err="1"/>
              <a:t>etc</a:t>
            </a:r>
            <a:endParaRPr lang="en-US" dirty="0"/>
          </a:p>
          <a:p>
            <a:r>
              <a:rPr lang="en-US" dirty="0"/>
              <a:t>Generally best practice assuming </a:t>
            </a:r>
            <a:r>
              <a:rPr lang="en-US" b="1" dirty="0"/>
              <a:t>cracked concrete </a:t>
            </a:r>
          </a:p>
          <a:p>
            <a:r>
              <a:rPr lang="en-US" dirty="0"/>
              <a:t>Can get the anchor and concrete resistance by brand selection tables and reduction factors for spacing, edge distance, </a:t>
            </a:r>
            <a:r>
              <a:rPr lang="en-US" dirty="0" err="1"/>
              <a:t>etc</a:t>
            </a:r>
            <a:endParaRPr lang="en-US" dirty="0"/>
          </a:p>
          <a:p>
            <a:r>
              <a:rPr lang="en-US" dirty="0"/>
              <a:t>Can also use brand anchor software for concrete (CMU must use tables)</a:t>
            </a:r>
          </a:p>
          <a:p>
            <a:pPr lvl="1"/>
            <a:r>
              <a:rPr lang="en-US" dirty="0"/>
              <a:t>Simpson Strong-Tie Anchor Designer (computer program)</a:t>
            </a:r>
          </a:p>
          <a:p>
            <a:pPr lvl="1"/>
            <a:r>
              <a:rPr lang="en-US" dirty="0"/>
              <a:t>Hilti </a:t>
            </a:r>
            <a:r>
              <a:rPr lang="en-US" dirty="0" err="1"/>
              <a:t>Profis</a:t>
            </a:r>
            <a:r>
              <a:rPr lang="en-US" dirty="0"/>
              <a:t> (online software)</a:t>
            </a:r>
          </a:p>
          <a:p>
            <a:r>
              <a:rPr lang="en-US" b="1" dirty="0"/>
              <a:t>Must specify min edge distance and spacing</a:t>
            </a:r>
            <a:r>
              <a:rPr lang="en-US" dirty="0"/>
              <a:t>, since post installed, could run into unforeseen interferences and tighter spacing (drastically reducing capacity) </a:t>
            </a:r>
          </a:p>
          <a:p>
            <a:r>
              <a:rPr lang="en-US" b="1" dirty="0"/>
              <a:t>Must specify screen for anchor if hollow CMU block</a:t>
            </a:r>
          </a:p>
          <a:p>
            <a:pPr lvl="1"/>
            <a:endParaRPr lang="en-US" dirty="0"/>
          </a:p>
        </p:txBody>
      </p:sp>
    </p:spTree>
    <p:extLst>
      <p:ext uri="{BB962C8B-B14F-4D97-AF65-F5344CB8AC3E}">
        <p14:creationId xmlns:p14="http://schemas.microsoft.com/office/powerpoint/2010/main" val="238266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7A65-AA28-D562-363A-2ED7C7E2E2CF}"/>
              </a:ext>
            </a:extLst>
          </p:cNvPr>
          <p:cNvSpPr>
            <a:spLocks noGrp="1"/>
          </p:cNvSpPr>
          <p:nvPr>
            <p:ph type="title"/>
          </p:nvPr>
        </p:nvSpPr>
        <p:spPr/>
        <p:txBody>
          <a:bodyPr/>
          <a:lstStyle/>
          <a:p>
            <a:r>
              <a:rPr lang="en-US" dirty="0"/>
              <a:t>Post Installed: Adhesive Anchors Design </a:t>
            </a:r>
            <a:r>
              <a:rPr lang="en-US" dirty="0" err="1"/>
              <a:t>cont</a:t>
            </a:r>
            <a:r>
              <a:rPr lang="en-US" dirty="0"/>
              <a:t>…</a:t>
            </a:r>
          </a:p>
        </p:txBody>
      </p:sp>
      <p:sp>
        <p:nvSpPr>
          <p:cNvPr id="6" name="Content Placeholder 5">
            <a:extLst>
              <a:ext uri="{FF2B5EF4-FFF2-40B4-BE49-F238E27FC236}">
                <a16:creationId xmlns:a16="http://schemas.microsoft.com/office/drawing/2014/main" id="{41CB8F50-F353-E797-ECED-66402854DF37}"/>
              </a:ext>
            </a:extLst>
          </p:cNvPr>
          <p:cNvSpPr>
            <a:spLocks noGrp="1"/>
          </p:cNvSpPr>
          <p:nvPr>
            <p:ph idx="1"/>
          </p:nvPr>
        </p:nvSpPr>
        <p:spPr/>
        <p:txBody>
          <a:bodyPr/>
          <a:lstStyle/>
          <a:p>
            <a:r>
              <a:rPr lang="en-US" dirty="0"/>
              <a:t>Typical minimum sizes:</a:t>
            </a:r>
          </a:p>
          <a:p>
            <a:pPr lvl="1"/>
            <a:r>
              <a:rPr lang="en-US" dirty="0"/>
              <a:t>Min for small residential: 5/8″ Ø epoxy anchor 4″ embed, min 4” edge distance</a:t>
            </a:r>
          </a:p>
          <a:p>
            <a:pPr lvl="1"/>
            <a:r>
              <a:rPr lang="en-US" dirty="0"/>
              <a:t>Min for medium jobs: 3/4″ Ø epoxy anchor 6″ embed, min 4” edge distance</a:t>
            </a:r>
          </a:p>
          <a:p>
            <a:pPr lvl="1"/>
            <a:r>
              <a:rPr lang="en-US" dirty="0"/>
              <a:t>Restrict embed to 3 to 5″ into 8” thick slab or foundation wall to minimize risk of rebar conflict and tip breakthrough</a:t>
            </a:r>
          </a:p>
          <a:p>
            <a:pPr lvl="1"/>
            <a:endParaRPr lang="en-US" dirty="0"/>
          </a:p>
          <a:p>
            <a:endParaRPr lang="en-US" dirty="0"/>
          </a:p>
          <a:p>
            <a:pPr lvl="1"/>
            <a:endParaRPr lang="en-US" dirty="0"/>
          </a:p>
        </p:txBody>
      </p:sp>
      <p:grpSp>
        <p:nvGrpSpPr>
          <p:cNvPr id="5" name="Group 4">
            <a:extLst>
              <a:ext uri="{FF2B5EF4-FFF2-40B4-BE49-F238E27FC236}">
                <a16:creationId xmlns:a16="http://schemas.microsoft.com/office/drawing/2014/main" id="{A6D28867-F453-24BB-5301-620BBFCA288A}"/>
              </a:ext>
            </a:extLst>
          </p:cNvPr>
          <p:cNvGrpSpPr/>
          <p:nvPr/>
        </p:nvGrpSpPr>
        <p:grpSpPr>
          <a:xfrm>
            <a:off x="1081872" y="2999848"/>
            <a:ext cx="3902624" cy="3329599"/>
            <a:chOff x="2282022" y="2839380"/>
            <a:chExt cx="3902624" cy="3662551"/>
          </a:xfrm>
        </p:grpSpPr>
        <p:pic>
          <p:nvPicPr>
            <p:cNvPr id="4" name="Picture 3">
              <a:extLst>
                <a:ext uri="{FF2B5EF4-FFF2-40B4-BE49-F238E27FC236}">
                  <a16:creationId xmlns:a16="http://schemas.microsoft.com/office/drawing/2014/main" id="{353EC975-A56B-C1C6-CDF7-A0004BAB1CD1}"/>
                </a:ext>
              </a:extLst>
            </p:cNvPr>
            <p:cNvPicPr>
              <a:picLocks noChangeAspect="1"/>
            </p:cNvPicPr>
            <p:nvPr/>
          </p:nvPicPr>
          <p:blipFill>
            <a:blip r:embed="rId2"/>
            <a:stretch>
              <a:fillRect/>
            </a:stretch>
          </p:blipFill>
          <p:spPr>
            <a:xfrm>
              <a:off x="2560701" y="2839380"/>
              <a:ext cx="3357983" cy="2952939"/>
            </a:xfrm>
            <a:prstGeom prst="rect">
              <a:avLst/>
            </a:prstGeom>
          </p:spPr>
        </p:pic>
        <p:sp>
          <p:nvSpPr>
            <p:cNvPr id="3" name="TextBox 2">
              <a:extLst>
                <a:ext uri="{FF2B5EF4-FFF2-40B4-BE49-F238E27FC236}">
                  <a16:creationId xmlns:a16="http://schemas.microsoft.com/office/drawing/2014/main" id="{A70263E2-4472-8825-BC2F-4B57E733FC2D}"/>
                </a:ext>
              </a:extLst>
            </p:cNvPr>
            <p:cNvSpPr txBox="1"/>
            <p:nvPr/>
          </p:nvSpPr>
          <p:spPr>
            <a:xfrm>
              <a:off x="2282022" y="5790967"/>
              <a:ext cx="3902624" cy="710964"/>
            </a:xfrm>
            <a:prstGeom prst="rect">
              <a:avLst/>
            </a:prstGeom>
            <a:solidFill>
              <a:schemeClr val="accent4">
                <a:lumMod val="20000"/>
                <a:lumOff val="80000"/>
              </a:schemeClr>
            </a:solidFill>
          </p:spPr>
          <p:txBody>
            <a:bodyPr wrap="square" rtlCol="0">
              <a:spAutoFit/>
            </a:bodyPr>
            <a:lstStyle/>
            <a:p>
              <a:pPr algn="ctr"/>
              <a:r>
                <a:rPr lang="en-US" b="1" i="1" dirty="0"/>
                <a:t>Sample Concrete Adhesive Anchor for Deck Post Support</a:t>
              </a:r>
            </a:p>
          </p:txBody>
        </p:sp>
      </p:grpSp>
      <p:grpSp>
        <p:nvGrpSpPr>
          <p:cNvPr id="12" name="Group 11">
            <a:extLst>
              <a:ext uri="{FF2B5EF4-FFF2-40B4-BE49-F238E27FC236}">
                <a16:creationId xmlns:a16="http://schemas.microsoft.com/office/drawing/2014/main" id="{BDF00842-68C8-6625-8747-18E313FF813C}"/>
              </a:ext>
            </a:extLst>
          </p:cNvPr>
          <p:cNvGrpSpPr/>
          <p:nvPr/>
        </p:nvGrpSpPr>
        <p:grpSpPr>
          <a:xfrm>
            <a:off x="5942780" y="2804384"/>
            <a:ext cx="4558750" cy="3522920"/>
            <a:chOff x="5942780" y="2624887"/>
            <a:chExt cx="4558750" cy="3522920"/>
          </a:xfrm>
        </p:grpSpPr>
        <p:pic>
          <p:nvPicPr>
            <p:cNvPr id="8" name="Picture 7">
              <a:extLst>
                <a:ext uri="{FF2B5EF4-FFF2-40B4-BE49-F238E27FC236}">
                  <a16:creationId xmlns:a16="http://schemas.microsoft.com/office/drawing/2014/main" id="{AF18E4A3-727E-9D92-1638-330740EB8999}"/>
                </a:ext>
              </a:extLst>
            </p:cNvPr>
            <p:cNvPicPr>
              <a:picLocks noChangeAspect="1"/>
            </p:cNvPicPr>
            <p:nvPr/>
          </p:nvPicPr>
          <p:blipFill>
            <a:blip r:embed="rId3"/>
            <a:stretch>
              <a:fillRect/>
            </a:stretch>
          </p:blipFill>
          <p:spPr>
            <a:xfrm>
              <a:off x="6860130" y="2624887"/>
              <a:ext cx="2434140" cy="2292393"/>
            </a:xfrm>
            <a:prstGeom prst="rect">
              <a:avLst/>
            </a:prstGeom>
          </p:spPr>
        </p:pic>
        <p:pic>
          <p:nvPicPr>
            <p:cNvPr id="10" name="Picture 9">
              <a:extLst>
                <a:ext uri="{FF2B5EF4-FFF2-40B4-BE49-F238E27FC236}">
                  <a16:creationId xmlns:a16="http://schemas.microsoft.com/office/drawing/2014/main" id="{50EDBDB8-70F7-8DCD-D143-56CDD3EE55B7}"/>
                </a:ext>
              </a:extLst>
            </p:cNvPr>
            <p:cNvPicPr>
              <a:picLocks noChangeAspect="1"/>
            </p:cNvPicPr>
            <p:nvPr/>
          </p:nvPicPr>
          <p:blipFill>
            <a:blip r:embed="rId4"/>
            <a:stretch>
              <a:fillRect/>
            </a:stretch>
          </p:blipFill>
          <p:spPr>
            <a:xfrm>
              <a:off x="6059805" y="4961970"/>
              <a:ext cx="4311506" cy="520456"/>
            </a:xfrm>
            <a:prstGeom prst="rect">
              <a:avLst/>
            </a:prstGeom>
          </p:spPr>
        </p:pic>
        <p:sp>
          <p:nvSpPr>
            <p:cNvPr id="11" name="TextBox 10">
              <a:extLst>
                <a:ext uri="{FF2B5EF4-FFF2-40B4-BE49-F238E27FC236}">
                  <a16:creationId xmlns:a16="http://schemas.microsoft.com/office/drawing/2014/main" id="{6CA8B718-6C35-535E-41AF-E5D59181318B}"/>
                </a:ext>
              </a:extLst>
            </p:cNvPr>
            <p:cNvSpPr txBox="1"/>
            <p:nvPr/>
          </p:nvSpPr>
          <p:spPr>
            <a:xfrm>
              <a:off x="5942780" y="5501476"/>
              <a:ext cx="4558750" cy="646331"/>
            </a:xfrm>
            <a:prstGeom prst="rect">
              <a:avLst/>
            </a:prstGeom>
            <a:solidFill>
              <a:schemeClr val="accent4">
                <a:lumMod val="20000"/>
                <a:lumOff val="80000"/>
              </a:schemeClr>
            </a:solidFill>
          </p:spPr>
          <p:txBody>
            <a:bodyPr wrap="square" rtlCol="0">
              <a:spAutoFit/>
            </a:bodyPr>
            <a:lstStyle/>
            <a:p>
              <a:pPr algn="ctr"/>
              <a:r>
                <a:rPr lang="en-US" b="1" i="1" dirty="0"/>
                <a:t>Sample Hollow CMU Block Adhesive Anchor for Floor Joist Support</a:t>
              </a:r>
            </a:p>
          </p:txBody>
        </p:sp>
      </p:grpSp>
    </p:spTree>
    <p:extLst>
      <p:ext uri="{BB962C8B-B14F-4D97-AF65-F5344CB8AC3E}">
        <p14:creationId xmlns:p14="http://schemas.microsoft.com/office/powerpoint/2010/main" val="60961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C84E-37BD-51BA-04CC-DD09507A95EA}"/>
              </a:ext>
            </a:extLst>
          </p:cNvPr>
          <p:cNvSpPr>
            <a:spLocks noGrp="1"/>
          </p:cNvSpPr>
          <p:nvPr>
            <p:ph type="title"/>
          </p:nvPr>
        </p:nvSpPr>
        <p:spPr/>
        <p:txBody>
          <a:bodyPr/>
          <a:lstStyle/>
          <a:p>
            <a:r>
              <a:rPr lang="en-US" dirty="0"/>
              <a:t>Anchor Practical Considerations</a:t>
            </a:r>
          </a:p>
        </p:txBody>
      </p:sp>
      <p:sp>
        <p:nvSpPr>
          <p:cNvPr id="3" name="Content Placeholder 2">
            <a:extLst>
              <a:ext uri="{FF2B5EF4-FFF2-40B4-BE49-F238E27FC236}">
                <a16:creationId xmlns:a16="http://schemas.microsoft.com/office/drawing/2014/main" id="{91C73861-29A0-7D31-0A28-AB5157F6E498}"/>
              </a:ext>
            </a:extLst>
          </p:cNvPr>
          <p:cNvSpPr>
            <a:spLocks noGrp="1"/>
          </p:cNvSpPr>
          <p:nvPr>
            <p:ph idx="1"/>
          </p:nvPr>
        </p:nvSpPr>
        <p:spPr/>
        <p:txBody>
          <a:bodyPr/>
          <a:lstStyle/>
          <a:p>
            <a:r>
              <a:rPr lang="en-US" dirty="0"/>
              <a:t>Good practice to confine concrete around anchors to help increase the resistance of concrete failure modes like breakout</a:t>
            </a:r>
          </a:p>
          <a:p>
            <a:r>
              <a:rPr lang="en-US" dirty="0"/>
              <a:t>Good rule of thumb is anchor diameter =&gt; thickness of baseplate or steel it’s connecting if strength doesn’t govern anchor design</a:t>
            </a:r>
          </a:p>
          <a:p>
            <a:pPr lvl="1"/>
            <a:r>
              <a:rPr lang="en-US" dirty="0"/>
              <a:t>e.g. if a HSS6x6 gravity only column needs a 12″x12″x0.75″ baseplate (0.75” thickness needed to spread load), suggest (4) 0.75″ anchors</a:t>
            </a:r>
          </a:p>
          <a:p>
            <a:r>
              <a:rPr lang="en-US" dirty="0"/>
              <a:t>No matter anchor type, cannot by code anchor through brick veneer to support vertical loads, even if bolted through veneer into concrete wall or stud wall behind</a:t>
            </a:r>
          </a:p>
          <a:p>
            <a:pPr lvl="1"/>
            <a:r>
              <a:rPr lang="en-US" dirty="0"/>
              <a:t>Can switch joist/rafter span direction to avoid ledger through brick veneer</a:t>
            </a:r>
          </a:p>
          <a:p>
            <a:pPr lvl="1"/>
            <a:r>
              <a:rPr lang="en-US" dirty="0"/>
              <a:t>Or run beams at brick veneer supported by columns</a:t>
            </a:r>
          </a:p>
          <a:p>
            <a:pPr lvl="2"/>
            <a:r>
              <a:rPr lang="en-US" dirty="0"/>
              <a:t>Columns can end at </a:t>
            </a:r>
            <a:r>
              <a:rPr lang="en-US" dirty="0" err="1"/>
              <a:t>fdns</a:t>
            </a:r>
            <a:r>
              <a:rPr lang="en-US" dirty="0"/>
              <a:t>, or onto bracket fastened to concrete foundation wall below</a:t>
            </a:r>
          </a:p>
          <a:p>
            <a:r>
              <a:rPr lang="en-US" dirty="0"/>
              <a:t>Typical post-installed anchors, restrict embed to 3 to 5″ into 8” thick slab or wall</a:t>
            </a:r>
          </a:p>
          <a:p>
            <a:pPr lvl="1"/>
            <a:r>
              <a:rPr lang="en-US" dirty="0"/>
              <a:t>Restrict embed into concrete wall or slab to minimize risk of rebar conflict and tip breakthrough</a:t>
            </a:r>
          </a:p>
        </p:txBody>
      </p:sp>
    </p:spTree>
    <p:extLst>
      <p:ext uri="{BB962C8B-B14F-4D97-AF65-F5344CB8AC3E}">
        <p14:creationId xmlns:p14="http://schemas.microsoft.com/office/powerpoint/2010/main" val="384891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C84E-37BD-51BA-04CC-DD09507A95EA}"/>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1C73861-29A0-7D31-0A28-AB5157F6E498}"/>
              </a:ext>
            </a:extLst>
          </p:cNvPr>
          <p:cNvSpPr>
            <a:spLocks noGrp="1"/>
          </p:cNvSpPr>
          <p:nvPr>
            <p:ph idx="1"/>
          </p:nvPr>
        </p:nvSpPr>
        <p:spPr>
          <a:xfrm>
            <a:off x="527684" y="1291472"/>
            <a:ext cx="11064240" cy="5170818"/>
          </a:xfrm>
        </p:spPr>
        <p:txBody>
          <a:bodyPr/>
          <a:lstStyle/>
          <a:p>
            <a:r>
              <a:rPr lang="en-US" dirty="0"/>
              <a:t>If high tension onto plate with anchors, may need to consider prying force from flexible steel plate increasing tension resistance needed from anchor</a:t>
            </a:r>
          </a:p>
          <a:p>
            <a:pPr lvl="1"/>
            <a:r>
              <a:rPr lang="en-US" dirty="0"/>
              <a:t>The prying force occurs when a plate bearing against a surface (e.g. steel baseplate anchored to concrete) is pulled up in tension so much that the plate bends, forcing the tips to bear into the surface, adding further tension to the anchor bolts</a:t>
            </a:r>
          </a:p>
          <a:p>
            <a:r>
              <a:rPr lang="en-US" dirty="0"/>
              <a:t>If high tension resistance needed, through bolting (add plate at back to further increase breakout cone resistance) is a good option</a:t>
            </a:r>
          </a:p>
        </p:txBody>
      </p:sp>
      <p:grpSp>
        <p:nvGrpSpPr>
          <p:cNvPr id="7" name="Group 6">
            <a:extLst>
              <a:ext uri="{FF2B5EF4-FFF2-40B4-BE49-F238E27FC236}">
                <a16:creationId xmlns:a16="http://schemas.microsoft.com/office/drawing/2014/main" id="{B0DD0DA6-D50D-2E70-A918-988A8402FE15}"/>
              </a:ext>
            </a:extLst>
          </p:cNvPr>
          <p:cNvGrpSpPr/>
          <p:nvPr/>
        </p:nvGrpSpPr>
        <p:grpSpPr>
          <a:xfrm>
            <a:off x="776995" y="3834349"/>
            <a:ext cx="4144318" cy="2464045"/>
            <a:chOff x="776995" y="3834349"/>
            <a:chExt cx="4144318" cy="2464045"/>
          </a:xfrm>
        </p:grpSpPr>
        <p:pic>
          <p:nvPicPr>
            <p:cNvPr id="2050" name="Picture 2" descr="Prying action">
              <a:extLst>
                <a:ext uri="{FF2B5EF4-FFF2-40B4-BE49-F238E27FC236}">
                  <a16:creationId xmlns:a16="http://schemas.microsoft.com/office/drawing/2014/main" id="{BD137426-DC7C-F446-FBA7-86C3F1B68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078" y="3834349"/>
              <a:ext cx="3097107" cy="20173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4CF1A6-7B08-7364-853F-5E5AA896C486}"/>
                </a:ext>
              </a:extLst>
            </p:cNvPr>
            <p:cNvSpPr txBox="1"/>
            <p:nvPr/>
          </p:nvSpPr>
          <p:spPr>
            <a:xfrm>
              <a:off x="776995" y="5929062"/>
              <a:ext cx="4144318" cy="369332"/>
            </a:xfrm>
            <a:prstGeom prst="rect">
              <a:avLst/>
            </a:prstGeom>
            <a:solidFill>
              <a:schemeClr val="accent4">
                <a:lumMod val="20000"/>
                <a:lumOff val="80000"/>
              </a:schemeClr>
            </a:solidFill>
          </p:spPr>
          <p:txBody>
            <a:bodyPr wrap="square" rtlCol="0">
              <a:spAutoFit/>
            </a:bodyPr>
            <a:lstStyle/>
            <a:p>
              <a:pPr algn="ctr"/>
              <a:r>
                <a:rPr lang="en-US" b="1" i="1" dirty="0"/>
                <a:t>Prying Force from Flexible Steel Plate</a:t>
              </a:r>
            </a:p>
          </p:txBody>
        </p:sp>
      </p:grpSp>
      <p:grpSp>
        <p:nvGrpSpPr>
          <p:cNvPr id="11" name="Group 10">
            <a:extLst>
              <a:ext uri="{FF2B5EF4-FFF2-40B4-BE49-F238E27FC236}">
                <a16:creationId xmlns:a16="http://schemas.microsoft.com/office/drawing/2014/main" id="{38C18A4A-310A-DB0D-D3E8-F59FAEC67CCC}"/>
              </a:ext>
            </a:extLst>
          </p:cNvPr>
          <p:cNvGrpSpPr/>
          <p:nvPr/>
        </p:nvGrpSpPr>
        <p:grpSpPr>
          <a:xfrm>
            <a:off x="5830038" y="3729371"/>
            <a:ext cx="4227619" cy="2569023"/>
            <a:chOff x="5830038" y="3729371"/>
            <a:chExt cx="4227619" cy="2569023"/>
          </a:xfrm>
        </p:grpSpPr>
        <p:pic>
          <p:nvPicPr>
            <p:cNvPr id="9" name="Picture 8">
              <a:extLst>
                <a:ext uri="{FF2B5EF4-FFF2-40B4-BE49-F238E27FC236}">
                  <a16:creationId xmlns:a16="http://schemas.microsoft.com/office/drawing/2014/main" id="{CF3401FF-0225-EE48-3447-9452BDE06BEE}"/>
                </a:ext>
              </a:extLst>
            </p:cNvPr>
            <p:cNvPicPr>
              <a:picLocks noChangeAspect="1"/>
            </p:cNvPicPr>
            <p:nvPr/>
          </p:nvPicPr>
          <p:blipFill>
            <a:blip r:embed="rId3"/>
            <a:stretch>
              <a:fillRect/>
            </a:stretch>
          </p:blipFill>
          <p:spPr>
            <a:xfrm>
              <a:off x="5991097" y="3729371"/>
              <a:ext cx="3843438" cy="2216102"/>
            </a:xfrm>
            <a:prstGeom prst="rect">
              <a:avLst/>
            </a:prstGeom>
          </p:spPr>
        </p:pic>
        <p:sp>
          <p:nvSpPr>
            <p:cNvPr id="10" name="TextBox 9">
              <a:extLst>
                <a:ext uri="{FF2B5EF4-FFF2-40B4-BE49-F238E27FC236}">
                  <a16:creationId xmlns:a16="http://schemas.microsoft.com/office/drawing/2014/main" id="{13698174-202D-921C-22EA-DBD62762471A}"/>
                </a:ext>
              </a:extLst>
            </p:cNvPr>
            <p:cNvSpPr txBox="1"/>
            <p:nvPr/>
          </p:nvSpPr>
          <p:spPr>
            <a:xfrm>
              <a:off x="5830038" y="5929062"/>
              <a:ext cx="4227619" cy="369332"/>
            </a:xfrm>
            <a:prstGeom prst="rect">
              <a:avLst/>
            </a:prstGeom>
            <a:solidFill>
              <a:schemeClr val="accent4">
                <a:lumMod val="20000"/>
                <a:lumOff val="80000"/>
              </a:schemeClr>
            </a:solidFill>
          </p:spPr>
          <p:txBody>
            <a:bodyPr wrap="square" rtlCol="0">
              <a:spAutoFit/>
            </a:bodyPr>
            <a:lstStyle/>
            <a:p>
              <a:pPr algn="ctr"/>
              <a:r>
                <a:rPr lang="en-US" b="1" i="1" dirty="0"/>
                <a:t>Sample Through Bolt in CMU Block Wall</a:t>
              </a:r>
            </a:p>
          </p:txBody>
        </p:sp>
      </p:grpSp>
    </p:spTree>
    <p:extLst>
      <p:ext uri="{BB962C8B-B14F-4D97-AF65-F5344CB8AC3E}">
        <p14:creationId xmlns:p14="http://schemas.microsoft.com/office/powerpoint/2010/main" val="28493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A976-8968-E98F-4B15-708EFD7D4DC4}"/>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0BFAA41-84E4-9D41-4C86-AE1C4D6D4A5F}"/>
              </a:ext>
            </a:extLst>
          </p:cNvPr>
          <p:cNvSpPr>
            <a:spLocks noGrp="1"/>
          </p:cNvSpPr>
          <p:nvPr>
            <p:ph idx="1"/>
          </p:nvPr>
        </p:nvSpPr>
        <p:spPr/>
        <p:txBody>
          <a:bodyPr/>
          <a:lstStyle/>
          <a:p>
            <a:r>
              <a:rPr lang="en-US" dirty="0"/>
              <a:t>Consider geometry and loading of scenario to find practical and effective anchor design and placement</a:t>
            </a:r>
          </a:p>
          <a:p>
            <a:pPr lvl="1"/>
            <a:r>
              <a:rPr lang="en-US" dirty="0"/>
              <a:t>Common scenario is the support for a deck cover post into the house concrete foundation wall</a:t>
            </a:r>
          </a:p>
        </p:txBody>
      </p:sp>
      <p:grpSp>
        <p:nvGrpSpPr>
          <p:cNvPr id="63" name="Group 62">
            <a:extLst>
              <a:ext uri="{FF2B5EF4-FFF2-40B4-BE49-F238E27FC236}">
                <a16:creationId xmlns:a16="http://schemas.microsoft.com/office/drawing/2014/main" id="{BA596D23-E1CF-C75C-7905-585E8751B3CB}"/>
              </a:ext>
            </a:extLst>
          </p:cNvPr>
          <p:cNvGrpSpPr/>
          <p:nvPr/>
        </p:nvGrpSpPr>
        <p:grpSpPr>
          <a:xfrm>
            <a:off x="688743" y="2370824"/>
            <a:ext cx="10969857" cy="3958223"/>
            <a:chOff x="688743" y="2370824"/>
            <a:chExt cx="10969857" cy="3958223"/>
          </a:xfrm>
        </p:grpSpPr>
        <p:grpSp>
          <p:nvGrpSpPr>
            <p:cNvPr id="12" name="Group 11">
              <a:extLst>
                <a:ext uri="{FF2B5EF4-FFF2-40B4-BE49-F238E27FC236}">
                  <a16:creationId xmlns:a16="http://schemas.microsoft.com/office/drawing/2014/main" id="{EC5856B1-3D15-B4D2-EE38-8FF9F002AA25}"/>
                </a:ext>
              </a:extLst>
            </p:cNvPr>
            <p:cNvGrpSpPr/>
            <p:nvPr/>
          </p:nvGrpSpPr>
          <p:grpSpPr>
            <a:xfrm>
              <a:off x="688743" y="2373436"/>
              <a:ext cx="10969857" cy="3955611"/>
              <a:chOff x="711603" y="2373436"/>
              <a:chExt cx="10969857" cy="3955611"/>
            </a:xfrm>
          </p:grpSpPr>
          <p:pic>
            <p:nvPicPr>
              <p:cNvPr id="6" name="Picture 5">
                <a:extLst>
                  <a:ext uri="{FF2B5EF4-FFF2-40B4-BE49-F238E27FC236}">
                    <a16:creationId xmlns:a16="http://schemas.microsoft.com/office/drawing/2014/main" id="{AA59A8C6-6A45-F260-31B1-279F234ABAFA}"/>
                  </a:ext>
                </a:extLst>
              </p:cNvPr>
              <p:cNvPicPr>
                <a:picLocks noChangeAspect="1"/>
              </p:cNvPicPr>
              <p:nvPr/>
            </p:nvPicPr>
            <p:blipFill rotWithShape="1">
              <a:blip r:embed="rId2"/>
              <a:srcRect t="18894"/>
              <a:stretch/>
            </p:blipFill>
            <p:spPr>
              <a:xfrm>
                <a:off x="767359" y="2373436"/>
                <a:ext cx="5755185" cy="3648850"/>
              </a:xfrm>
              <a:prstGeom prst="rect">
                <a:avLst/>
              </a:prstGeom>
            </p:spPr>
          </p:pic>
          <p:sp>
            <p:nvSpPr>
              <p:cNvPr id="11" name="TextBox 10">
                <a:extLst>
                  <a:ext uri="{FF2B5EF4-FFF2-40B4-BE49-F238E27FC236}">
                    <a16:creationId xmlns:a16="http://schemas.microsoft.com/office/drawing/2014/main" id="{4401BBA8-E415-8ED2-880B-114180E96204}"/>
                  </a:ext>
                </a:extLst>
              </p:cNvPr>
              <p:cNvSpPr txBox="1"/>
              <p:nvPr/>
            </p:nvSpPr>
            <p:spPr>
              <a:xfrm>
                <a:off x="711603" y="5959715"/>
                <a:ext cx="10969857" cy="369332"/>
              </a:xfrm>
              <a:prstGeom prst="rect">
                <a:avLst/>
              </a:prstGeom>
              <a:solidFill>
                <a:schemeClr val="accent4">
                  <a:lumMod val="20000"/>
                  <a:lumOff val="80000"/>
                </a:schemeClr>
              </a:solidFill>
            </p:spPr>
            <p:txBody>
              <a:bodyPr wrap="square" rtlCol="0">
                <a:spAutoFit/>
              </a:bodyPr>
              <a:lstStyle/>
              <a:p>
                <a:pPr algn="ctr"/>
                <a:r>
                  <a:rPr lang="en-US" b="1" i="1" dirty="0"/>
                  <a:t>Example Post-Installed Anchors and Steel Angles Supporting Deck Cover Post</a:t>
                </a:r>
              </a:p>
            </p:txBody>
          </p:sp>
        </p:grpSp>
        <p:pic>
          <p:nvPicPr>
            <p:cNvPr id="62" name="Picture 61">
              <a:extLst>
                <a:ext uri="{FF2B5EF4-FFF2-40B4-BE49-F238E27FC236}">
                  <a16:creationId xmlns:a16="http://schemas.microsoft.com/office/drawing/2014/main" id="{9333BCAC-EAF4-C463-6049-DE4F311BD1F6}"/>
                </a:ext>
              </a:extLst>
            </p:cNvPr>
            <p:cNvPicPr>
              <a:picLocks noChangeAspect="1"/>
            </p:cNvPicPr>
            <p:nvPr/>
          </p:nvPicPr>
          <p:blipFill>
            <a:blip r:embed="rId3"/>
            <a:stretch>
              <a:fillRect/>
            </a:stretch>
          </p:blipFill>
          <p:spPr>
            <a:xfrm>
              <a:off x="7067578" y="2370824"/>
              <a:ext cx="4202685" cy="3636688"/>
            </a:xfrm>
            <a:prstGeom prst="rect">
              <a:avLst/>
            </a:prstGeom>
          </p:spPr>
        </p:pic>
      </p:grpSp>
    </p:spTree>
    <p:extLst>
      <p:ext uri="{BB962C8B-B14F-4D97-AF65-F5344CB8AC3E}">
        <p14:creationId xmlns:p14="http://schemas.microsoft.com/office/powerpoint/2010/main" val="294138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A976-8968-E98F-4B15-708EFD7D4DC4}"/>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0BFAA41-84E4-9D41-4C86-AE1C4D6D4A5F}"/>
              </a:ext>
            </a:extLst>
          </p:cNvPr>
          <p:cNvSpPr>
            <a:spLocks noGrp="1"/>
          </p:cNvSpPr>
          <p:nvPr>
            <p:ph idx="1"/>
          </p:nvPr>
        </p:nvSpPr>
        <p:spPr/>
        <p:txBody>
          <a:bodyPr/>
          <a:lstStyle/>
          <a:p>
            <a:r>
              <a:rPr lang="en-US" dirty="0"/>
              <a:t>Example: anchor and angle support design considerations</a:t>
            </a:r>
          </a:p>
          <a:p>
            <a:pPr lvl="1"/>
            <a:r>
              <a:rPr lang="en-US" dirty="0"/>
              <a:t>The longer the vertical leg of the angle, the more efficient (longer moment arm)</a:t>
            </a:r>
          </a:p>
          <a:p>
            <a:pPr lvl="1"/>
            <a:r>
              <a:rPr lang="en-US" dirty="0"/>
              <a:t>The top anchors are in tension, the bottom of the plate bears into concrete </a:t>
            </a:r>
          </a:p>
          <a:p>
            <a:pPr lvl="1"/>
            <a:r>
              <a:rPr lang="en-US" dirty="0"/>
              <a:t>Contractors may prefer to install the anchors low (more clearance and easier)</a:t>
            </a:r>
          </a:p>
          <a:p>
            <a:pPr lvl="2"/>
            <a:r>
              <a:rPr lang="en-US" dirty="0"/>
              <a:t>If too low, angle can bend and tension force into anchors will be higher (shorter moment arm)</a:t>
            </a:r>
          </a:p>
          <a:p>
            <a:pPr lvl="1"/>
            <a:endParaRPr lang="en-US" dirty="0"/>
          </a:p>
        </p:txBody>
      </p:sp>
      <p:grpSp>
        <p:nvGrpSpPr>
          <p:cNvPr id="61" name="Group 60">
            <a:extLst>
              <a:ext uri="{FF2B5EF4-FFF2-40B4-BE49-F238E27FC236}">
                <a16:creationId xmlns:a16="http://schemas.microsoft.com/office/drawing/2014/main" id="{EDC3E514-6E56-2A4B-5236-F9DEC592735C}"/>
              </a:ext>
            </a:extLst>
          </p:cNvPr>
          <p:cNvGrpSpPr/>
          <p:nvPr/>
        </p:nvGrpSpPr>
        <p:grpSpPr>
          <a:xfrm>
            <a:off x="683260" y="3243959"/>
            <a:ext cx="4899116" cy="3079275"/>
            <a:chOff x="6339310" y="2981316"/>
            <a:chExt cx="4899116" cy="3079275"/>
          </a:xfrm>
        </p:grpSpPr>
        <p:grpSp>
          <p:nvGrpSpPr>
            <p:cNvPr id="54" name="Group 53">
              <a:extLst>
                <a:ext uri="{FF2B5EF4-FFF2-40B4-BE49-F238E27FC236}">
                  <a16:creationId xmlns:a16="http://schemas.microsoft.com/office/drawing/2014/main" id="{7F864F42-7843-0589-4E08-0D8F6C379FA7}"/>
                </a:ext>
              </a:extLst>
            </p:cNvPr>
            <p:cNvGrpSpPr/>
            <p:nvPr/>
          </p:nvGrpSpPr>
          <p:grpSpPr>
            <a:xfrm>
              <a:off x="6440518" y="2981316"/>
              <a:ext cx="4797908" cy="2681158"/>
              <a:chOff x="6063328" y="2638416"/>
              <a:chExt cx="4797908" cy="2681158"/>
            </a:xfrm>
          </p:grpSpPr>
          <p:sp>
            <p:nvSpPr>
              <p:cNvPr id="18" name="Rectangle 17">
                <a:extLst>
                  <a:ext uri="{FF2B5EF4-FFF2-40B4-BE49-F238E27FC236}">
                    <a16:creationId xmlns:a16="http://schemas.microsoft.com/office/drawing/2014/main" id="{DAC9551A-4138-546F-02EF-3C186F457717}"/>
                  </a:ext>
                </a:extLst>
              </p:cNvPr>
              <p:cNvSpPr/>
              <p:nvPr/>
            </p:nvSpPr>
            <p:spPr>
              <a:xfrm>
                <a:off x="8345201" y="2701037"/>
                <a:ext cx="381747" cy="1216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84C087-80D5-BB20-7481-F57C1CA8668D}"/>
                  </a:ext>
                </a:extLst>
              </p:cNvPr>
              <p:cNvSpPr/>
              <p:nvPr/>
            </p:nvSpPr>
            <p:spPr>
              <a:xfrm>
                <a:off x="8371199" y="3938914"/>
                <a:ext cx="461914" cy="791852"/>
              </a:xfrm>
              <a:custGeom>
                <a:avLst/>
                <a:gdLst>
                  <a:gd name="connsiteX0" fmla="*/ 0 w 725864"/>
                  <a:gd name="connsiteY0" fmla="*/ 1800520 h 1800520"/>
                  <a:gd name="connsiteX1" fmla="*/ 0 w 725864"/>
                  <a:gd name="connsiteY1" fmla="*/ 0 h 1800520"/>
                  <a:gd name="connsiteX2" fmla="*/ 725864 w 725864"/>
                  <a:gd name="connsiteY2" fmla="*/ 0 h 1800520"/>
                </a:gdLst>
                <a:ahLst/>
                <a:cxnLst>
                  <a:cxn ang="0">
                    <a:pos x="connsiteX0" y="connsiteY0"/>
                  </a:cxn>
                  <a:cxn ang="0">
                    <a:pos x="connsiteX1" y="connsiteY1"/>
                  </a:cxn>
                  <a:cxn ang="0">
                    <a:pos x="connsiteX2" y="connsiteY2"/>
                  </a:cxn>
                </a:cxnLst>
                <a:rect l="l" t="t" r="r" b="b"/>
                <a:pathLst>
                  <a:path w="725864" h="1800520">
                    <a:moveTo>
                      <a:pt x="0" y="1800520"/>
                    </a:moveTo>
                    <a:lnTo>
                      <a:pt x="0" y="0"/>
                    </a:lnTo>
                    <a:lnTo>
                      <a:pt x="725864" y="0"/>
                    </a:lnTo>
                  </a:path>
                </a:pathLst>
              </a:custGeom>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046CB5A-7AE8-DAE3-5928-E476DAF55EDA}"/>
                  </a:ext>
                </a:extLst>
              </p:cNvPr>
              <p:cNvCxnSpPr/>
              <p:nvPr/>
            </p:nvCxnSpPr>
            <p:spPr>
              <a:xfrm>
                <a:off x="8545349" y="3091991"/>
                <a:ext cx="0" cy="82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EFA2EFA-97E9-66AD-94DD-AE09CBABDB4D}"/>
                  </a:ext>
                </a:extLst>
              </p:cNvPr>
              <p:cNvSpPr txBox="1"/>
              <p:nvPr/>
            </p:nvSpPr>
            <p:spPr>
              <a:xfrm>
                <a:off x="8814063" y="2650924"/>
                <a:ext cx="2047173" cy="355984"/>
              </a:xfrm>
              <a:prstGeom prst="rect">
                <a:avLst/>
              </a:prstGeom>
              <a:noFill/>
            </p:spPr>
            <p:txBody>
              <a:bodyPr wrap="square" rtlCol="0">
                <a:spAutoFit/>
              </a:bodyPr>
              <a:lstStyle/>
              <a:p>
                <a:r>
                  <a:rPr lang="en-US" dirty="0"/>
                  <a:t>Deck cover post</a:t>
                </a:r>
              </a:p>
            </p:txBody>
          </p:sp>
          <p:cxnSp>
            <p:nvCxnSpPr>
              <p:cNvPr id="21" name="Straight Arrow Connector 20">
                <a:extLst>
                  <a:ext uri="{FF2B5EF4-FFF2-40B4-BE49-F238E27FC236}">
                    <a16:creationId xmlns:a16="http://schemas.microsoft.com/office/drawing/2014/main" id="{357E1759-00D4-5F99-F92E-8CDAC79A9AD9}"/>
                  </a:ext>
                </a:extLst>
              </p:cNvPr>
              <p:cNvCxnSpPr>
                <a:stCxn id="19" idx="1"/>
              </p:cNvCxnSpPr>
              <p:nvPr/>
            </p:nvCxnSpPr>
            <p:spPr>
              <a:xfrm flipH="1">
                <a:off x="8545349" y="2828916"/>
                <a:ext cx="2687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CE2E3BC-B393-A404-24EA-E7EE7E918AAA}"/>
                  </a:ext>
                </a:extLst>
              </p:cNvPr>
              <p:cNvSpPr txBox="1"/>
              <p:nvPr/>
            </p:nvSpPr>
            <p:spPr>
              <a:xfrm>
                <a:off x="8814063" y="3193319"/>
                <a:ext cx="2047173" cy="646331"/>
              </a:xfrm>
              <a:prstGeom prst="rect">
                <a:avLst/>
              </a:prstGeom>
              <a:noFill/>
            </p:spPr>
            <p:txBody>
              <a:bodyPr wrap="square" rtlCol="0">
                <a:spAutoFit/>
              </a:bodyPr>
              <a:lstStyle/>
              <a:p>
                <a:r>
                  <a:rPr lang="en-US" dirty="0"/>
                  <a:t>Load from deck cover post</a:t>
                </a:r>
              </a:p>
            </p:txBody>
          </p:sp>
          <p:cxnSp>
            <p:nvCxnSpPr>
              <p:cNvPr id="23" name="Straight Arrow Connector 22">
                <a:extLst>
                  <a:ext uri="{FF2B5EF4-FFF2-40B4-BE49-F238E27FC236}">
                    <a16:creationId xmlns:a16="http://schemas.microsoft.com/office/drawing/2014/main" id="{B298DB93-0F1E-90E7-79F2-8B7FF93B0175}"/>
                  </a:ext>
                </a:extLst>
              </p:cNvPr>
              <p:cNvCxnSpPr>
                <a:cxnSpLocks/>
                <a:stCxn id="22" idx="1"/>
              </p:cNvCxnSpPr>
              <p:nvPr/>
            </p:nvCxnSpPr>
            <p:spPr>
              <a:xfrm flipH="1">
                <a:off x="8545348" y="3516485"/>
                <a:ext cx="2687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D6AF2A97-DF25-16F1-CDB9-2625BA9B40D0}"/>
                  </a:ext>
                </a:extLst>
              </p:cNvPr>
              <p:cNvSpPr/>
              <p:nvPr/>
            </p:nvSpPr>
            <p:spPr>
              <a:xfrm>
                <a:off x="7693661" y="3506770"/>
                <a:ext cx="645826" cy="1613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E3DD337-5C4C-EC49-D617-FBD26011F0FA}"/>
                  </a:ext>
                </a:extLst>
              </p:cNvPr>
              <p:cNvSpPr txBox="1"/>
              <p:nvPr/>
            </p:nvSpPr>
            <p:spPr>
              <a:xfrm>
                <a:off x="8545348" y="4826459"/>
                <a:ext cx="2198852" cy="369332"/>
              </a:xfrm>
              <a:prstGeom prst="rect">
                <a:avLst/>
              </a:prstGeom>
              <a:noFill/>
            </p:spPr>
            <p:txBody>
              <a:bodyPr wrap="square" rtlCol="0">
                <a:spAutoFit/>
              </a:bodyPr>
              <a:lstStyle/>
              <a:p>
                <a:r>
                  <a:rPr lang="en-US" dirty="0"/>
                  <a:t>House </a:t>
                </a:r>
                <a:r>
                  <a:rPr lang="en-US" dirty="0" err="1"/>
                  <a:t>concr</a:t>
                </a:r>
                <a:r>
                  <a:rPr lang="en-US" dirty="0"/>
                  <a:t> </a:t>
                </a:r>
                <a:r>
                  <a:rPr lang="en-US" dirty="0" err="1"/>
                  <a:t>fdn</a:t>
                </a:r>
                <a:r>
                  <a:rPr lang="en-US" dirty="0"/>
                  <a:t> wall</a:t>
                </a:r>
              </a:p>
            </p:txBody>
          </p:sp>
          <p:cxnSp>
            <p:nvCxnSpPr>
              <p:cNvPr id="27" name="Straight Arrow Connector 26">
                <a:extLst>
                  <a:ext uri="{FF2B5EF4-FFF2-40B4-BE49-F238E27FC236}">
                    <a16:creationId xmlns:a16="http://schemas.microsoft.com/office/drawing/2014/main" id="{1F0E19E3-B874-CA69-F401-A6728833E262}"/>
                  </a:ext>
                </a:extLst>
              </p:cNvPr>
              <p:cNvCxnSpPr>
                <a:cxnSpLocks/>
                <a:stCxn id="26" idx="1"/>
              </p:cNvCxnSpPr>
              <p:nvPr/>
            </p:nvCxnSpPr>
            <p:spPr>
              <a:xfrm flipH="1" flipV="1">
                <a:off x="8214279" y="5004451"/>
                <a:ext cx="331069" cy="6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FC02DA47-8C5D-CF6B-A9E1-C2F69EE76E21}"/>
                  </a:ext>
                </a:extLst>
              </p:cNvPr>
              <p:cNvCxnSpPr>
                <a:cxnSpLocks/>
              </p:cNvCxnSpPr>
              <p:nvPr/>
            </p:nvCxnSpPr>
            <p:spPr>
              <a:xfrm flipH="1">
                <a:off x="8006820" y="4108269"/>
                <a:ext cx="345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6A09DA0-277D-198E-C2AF-E22BFB615373}"/>
                  </a:ext>
                </a:extLst>
              </p:cNvPr>
              <p:cNvSpPr txBox="1"/>
              <p:nvPr/>
            </p:nvSpPr>
            <p:spPr>
              <a:xfrm>
                <a:off x="6438833" y="2638416"/>
                <a:ext cx="1375826" cy="646331"/>
              </a:xfrm>
              <a:prstGeom prst="rect">
                <a:avLst/>
              </a:prstGeom>
              <a:noFill/>
            </p:spPr>
            <p:txBody>
              <a:bodyPr wrap="square" rtlCol="0">
                <a:spAutoFit/>
              </a:bodyPr>
              <a:lstStyle/>
              <a:p>
                <a:pPr algn="ctr"/>
                <a:r>
                  <a:rPr lang="en-US" dirty="0"/>
                  <a:t>Tension from anchor</a:t>
                </a:r>
              </a:p>
            </p:txBody>
          </p:sp>
          <p:cxnSp>
            <p:nvCxnSpPr>
              <p:cNvPr id="39" name="Straight Arrow Connector 38">
                <a:extLst>
                  <a:ext uri="{FF2B5EF4-FFF2-40B4-BE49-F238E27FC236}">
                    <a16:creationId xmlns:a16="http://schemas.microsoft.com/office/drawing/2014/main" id="{C76F2783-D162-687F-772F-B05454FAECC0}"/>
                  </a:ext>
                </a:extLst>
              </p:cNvPr>
              <p:cNvCxnSpPr>
                <a:cxnSpLocks/>
                <a:stCxn id="38" idx="2"/>
              </p:cNvCxnSpPr>
              <p:nvPr/>
            </p:nvCxnSpPr>
            <p:spPr>
              <a:xfrm>
                <a:off x="7126746" y="3284747"/>
                <a:ext cx="798916" cy="753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Freeform: Shape 44">
                <a:extLst>
                  <a:ext uri="{FF2B5EF4-FFF2-40B4-BE49-F238E27FC236}">
                    <a16:creationId xmlns:a16="http://schemas.microsoft.com/office/drawing/2014/main" id="{09D9C2C5-D1A3-BDC1-20F8-262DC8530028}"/>
                  </a:ext>
                </a:extLst>
              </p:cNvPr>
              <p:cNvSpPr/>
              <p:nvPr/>
            </p:nvSpPr>
            <p:spPr>
              <a:xfrm>
                <a:off x="8191180" y="4235083"/>
                <a:ext cx="154974" cy="499709"/>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CA9D669A-B3B0-72EE-7801-FF3F2C92D06B}"/>
                  </a:ext>
                </a:extLst>
              </p:cNvPr>
              <p:cNvSpPr txBox="1"/>
              <p:nvPr/>
            </p:nvSpPr>
            <p:spPr>
              <a:xfrm>
                <a:off x="6063328" y="4119245"/>
                <a:ext cx="1454719" cy="1200329"/>
              </a:xfrm>
              <a:prstGeom prst="rect">
                <a:avLst/>
              </a:prstGeom>
              <a:noFill/>
            </p:spPr>
            <p:txBody>
              <a:bodyPr wrap="square" rtlCol="0">
                <a:spAutoFit/>
              </a:bodyPr>
              <a:lstStyle/>
              <a:p>
                <a:pPr algn="ctr"/>
                <a:r>
                  <a:rPr lang="en-US" dirty="0"/>
                  <a:t>Steel angle bearing into concrete (</a:t>
                </a:r>
                <a:r>
                  <a:rPr lang="en-US" dirty="0" err="1"/>
                  <a:t>compr</a:t>
                </a:r>
                <a:r>
                  <a:rPr lang="en-US" dirty="0"/>
                  <a:t>)</a:t>
                </a:r>
              </a:p>
            </p:txBody>
          </p:sp>
          <p:cxnSp>
            <p:nvCxnSpPr>
              <p:cNvPr id="47" name="Straight Arrow Connector 46">
                <a:extLst>
                  <a:ext uri="{FF2B5EF4-FFF2-40B4-BE49-F238E27FC236}">
                    <a16:creationId xmlns:a16="http://schemas.microsoft.com/office/drawing/2014/main" id="{23C9C979-2AD3-1337-4065-3131EC9A189B}"/>
                  </a:ext>
                </a:extLst>
              </p:cNvPr>
              <p:cNvCxnSpPr>
                <a:cxnSpLocks/>
                <a:stCxn id="46" idx="3"/>
              </p:cNvCxnSpPr>
              <p:nvPr/>
            </p:nvCxnSpPr>
            <p:spPr>
              <a:xfrm flipV="1">
                <a:off x="7518047" y="4534668"/>
                <a:ext cx="591578" cy="1847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83867EAB-AA06-BA9B-89DA-A5D372BA0761}"/>
                  </a:ext>
                </a:extLst>
              </p:cNvPr>
              <p:cNvSpPr txBox="1"/>
              <p:nvPr/>
            </p:nvSpPr>
            <p:spPr>
              <a:xfrm>
                <a:off x="8513641" y="4185892"/>
                <a:ext cx="1538071" cy="369332"/>
              </a:xfrm>
              <a:prstGeom prst="rect">
                <a:avLst/>
              </a:prstGeom>
              <a:noFill/>
            </p:spPr>
            <p:txBody>
              <a:bodyPr wrap="square" rtlCol="0">
                <a:spAutoFit/>
              </a:bodyPr>
              <a:lstStyle/>
              <a:p>
                <a:r>
                  <a:rPr lang="en-US" dirty="0"/>
                  <a:t>Moment arm</a:t>
                </a:r>
              </a:p>
            </p:txBody>
          </p:sp>
          <p:cxnSp>
            <p:nvCxnSpPr>
              <p:cNvPr id="62" name="Straight Arrow Connector 61">
                <a:extLst>
                  <a:ext uri="{FF2B5EF4-FFF2-40B4-BE49-F238E27FC236}">
                    <a16:creationId xmlns:a16="http://schemas.microsoft.com/office/drawing/2014/main" id="{04247CDE-DAEC-2973-0114-E3D027993695}"/>
                  </a:ext>
                </a:extLst>
              </p:cNvPr>
              <p:cNvCxnSpPr>
                <a:cxnSpLocks/>
              </p:cNvCxnSpPr>
              <p:nvPr/>
            </p:nvCxnSpPr>
            <p:spPr>
              <a:xfrm flipV="1">
                <a:off x="8513641" y="4104644"/>
                <a:ext cx="0" cy="51269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grpSp>
        <p:sp>
          <p:nvSpPr>
            <p:cNvPr id="60" name="TextBox 59">
              <a:extLst>
                <a:ext uri="{FF2B5EF4-FFF2-40B4-BE49-F238E27FC236}">
                  <a16:creationId xmlns:a16="http://schemas.microsoft.com/office/drawing/2014/main" id="{6C98ADEF-4975-D6FB-9B81-425593F9E36D}"/>
                </a:ext>
              </a:extLst>
            </p:cNvPr>
            <p:cNvSpPr txBox="1"/>
            <p:nvPr/>
          </p:nvSpPr>
          <p:spPr>
            <a:xfrm>
              <a:off x="6339310" y="5691259"/>
              <a:ext cx="4896042" cy="369332"/>
            </a:xfrm>
            <a:prstGeom prst="rect">
              <a:avLst/>
            </a:prstGeom>
            <a:solidFill>
              <a:schemeClr val="accent4">
                <a:lumMod val="20000"/>
                <a:lumOff val="80000"/>
              </a:schemeClr>
            </a:solidFill>
          </p:spPr>
          <p:txBody>
            <a:bodyPr wrap="square" rtlCol="0">
              <a:spAutoFit/>
            </a:bodyPr>
            <a:lstStyle/>
            <a:p>
              <a:pPr algn="ctr"/>
              <a:r>
                <a:rPr lang="en-US" b="1" i="1" dirty="0"/>
                <a:t>Forces in Angle &amp; Anchor Support</a:t>
              </a:r>
            </a:p>
          </p:txBody>
        </p:sp>
      </p:grpSp>
      <p:grpSp>
        <p:nvGrpSpPr>
          <p:cNvPr id="70" name="Group 69">
            <a:extLst>
              <a:ext uri="{FF2B5EF4-FFF2-40B4-BE49-F238E27FC236}">
                <a16:creationId xmlns:a16="http://schemas.microsoft.com/office/drawing/2014/main" id="{86D037F0-3790-F301-8EF2-15396718AD57}"/>
              </a:ext>
            </a:extLst>
          </p:cNvPr>
          <p:cNvGrpSpPr/>
          <p:nvPr/>
        </p:nvGrpSpPr>
        <p:grpSpPr>
          <a:xfrm>
            <a:off x="5857530" y="3256467"/>
            <a:ext cx="5307938" cy="3076194"/>
            <a:chOff x="5857530" y="3256467"/>
            <a:chExt cx="5307938" cy="3076194"/>
          </a:xfrm>
        </p:grpSpPr>
        <p:grpSp>
          <p:nvGrpSpPr>
            <p:cNvPr id="57" name="Group 56">
              <a:extLst>
                <a:ext uri="{FF2B5EF4-FFF2-40B4-BE49-F238E27FC236}">
                  <a16:creationId xmlns:a16="http://schemas.microsoft.com/office/drawing/2014/main" id="{1D4954E1-942C-5E7B-CFEF-B783D9340363}"/>
                </a:ext>
              </a:extLst>
            </p:cNvPr>
            <p:cNvGrpSpPr/>
            <p:nvPr/>
          </p:nvGrpSpPr>
          <p:grpSpPr>
            <a:xfrm>
              <a:off x="5857530" y="3256467"/>
              <a:ext cx="5307938" cy="3076194"/>
              <a:chOff x="5857530" y="3181051"/>
              <a:chExt cx="5307938" cy="3076194"/>
            </a:xfrm>
          </p:grpSpPr>
          <p:grpSp>
            <p:nvGrpSpPr>
              <p:cNvPr id="5" name="Group 4">
                <a:extLst>
                  <a:ext uri="{FF2B5EF4-FFF2-40B4-BE49-F238E27FC236}">
                    <a16:creationId xmlns:a16="http://schemas.microsoft.com/office/drawing/2014/main" id="{DB7121D0-DFDA-0F95-7DBA-D2AA412BCE80}"/>
                  </a:ext>
                </a:extLst>
              </p:cNvPr>
              <p:cNvGrpSpPr/>
              <p:nvPr/>
            </p:nvGrpSpPr>
            <p:grpSpPr>
              <a:xfrm>
                <a:off x="5857530" y="3181051"/>
                <a:ext cx="5307938" cy="3076194"/>
                <a:chOff x="6339310" y="2993824"/>
                <a:chExt cx="5307938" cy="3076194"/>
              </a:xfrm>
            </p:grpSpPr>
            <p:grpSp>
              <p:nvGrpSpPr>
                <p:cNvPr id="7" name="Group 6">
                  <a:extLst>
                    <a:ext uri="{FF2B5EF4-FFF2-40B4-BE49-F238E27FC236}">
                      <a16:creationId xmlns:a16="http://schemas.microsoft.com/office/drawing/2014/main" id="{3BF15A7B-3483-7A64-DCF1-925A80147256}"/>
                    </a:ext>
                  </a:extLst>
                </p:cNvPr>
                <p:cNvGrpSpPr/>
                <p:nvPr/>
              </p:nvGrpSpPr>
              <p:grpSpPr>
                <a:xfrm>
                  <a:off x="6470998" y="2993824"/>
                  <a:ext cx="5176250" cy="2677566"/>
                  <a:chOff x="6093808" y="2650924"/>
                  <a:chExt cx="5176250" cy="2677566"/>
                </a:xfrm>
              </p:grpSpPr>
              <p:sp>
                <p:nvSpPr>
                  <p:cNvPr id="9" name="Rectangle 8">
                    <a:extLst>
                      <a:ext uri="{FF2B5EF4-FFF2-40B4-BE49-F238E27FC236}">
                        <a16:creationId xmlns:a16="http://schemas.microsoft.com/office/drawing/2014/main" id="{9A671F75-4954-751C-22DB-E1F149F2C4F3}"/>
                      </a:ext>
                    </a:extLst>
                  </p:cNvPr>
                  <p:cNvSpPr/>
                  <p:nvPr/>
                </p:nvSpPr>
                <p:spPr>
                  <a:xfrm>
                    <a:off x="8345201" y="2701037"/>
                    <a:ext cx="381747" cy="12169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4C6FE34-18EF-87E7-3F25-02B2FFDA0E3D}"/>
                      </a:ext>
                    </a:extLst>
                  </p:cNvPr>
                  <p:cNvSpPr/>
                  <p:nvPr/>
                </p:nvSpPr>
                <p:spPr>
                  <a:xfrm>
                    <a:off x="8371199" y="3938914"/>
                    <a:ext cx="461914" cy="791852"/>
                  </a:xfrm>
                  <a:custGeom>
                    <a:avLst/>
                    <a:gdLst>
                      <a:gd name="connsiteX0" fmla="*/ 0 w 725864"/>
                      <a:gd name="connsiteY0" fmla="*/ 1800520 h 1800520"/>
                      <a:gd name="connsiteX1" fmla="*/ 0 w 725864"/>
                      <a:gd name="connsiteY1" fmla="*/ 0 h 1800520"/>
                      <a:gd name="connsiteX2" fmla="*/ 725864 w 725864"/>
                      <a:gd name="connsiteY2" fmla="*/ 0 h 1800520"/>
                    </a:gdLst>
                    <a:ahLst/>
                    <a:cxnLst>
                      <a:cxn ang="0">
                        <a:pos x="connsiteX0" y="connsiteY0"/>
                      </a:cxn>
                      <a:cxn ang="0">
                        <a:pos x="connsiteX1" y="connsiteY1"/>
                      </a:cxn>
                      <a:cxn ang="0">
                        <a:pos x="connsiteX2" y="connsiteY2"/>
                      </a:cxn>
                    </a:cxnLst>
                    <a:rect l="l" t="t" r="r" b="b"/>
                    <a:pathLst>
                      <a:path w="725864" h="1800520">
                        <a:moveTo>
                          <a:pt x="0" y="1800520"/>
                        </a:moveTo>
                        <a:lnTo>
                          <a:pt x="0" y="0"/>
                        </a:lnTo>
                        <a:lnTo>
                          <a:pt x="725864" y="0"/>
                        </a:lnTo>
                      </a:path>
                    </a:pathLst>
                  </a:custGeom>
                  <a:ln w="38100">
                    <a:solidFill>
                      <a:srgbClr val="FF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C7E3C98-62A1-9B16-6A38-D865CD61604F}"/>
                      </a:ext>
                    </a:extLst>
                  </p:cNvPr>
                  <p:cNvCxnSpPr/>
                  <p:nvPr/>
                </p:nvCxnSpPr>
                <p:spPr>
                  <a:xfrm>
                    <a:off x="8545349" y="3091991"/>
                    <a:ext cx="0" cy="82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8E1C80-5BCE-61FB-EA89-3837DDADF8AD}"/>
                      </a:ext>
                    </a:extLst>
                  </p:cNvPr>
                  <p:cNvSpPr txBox="1"/>
                  <p:nvPr/>
                </p:nvSpPr>
                <p:spPr>
                  <a:xfrm>
                    <a:off x="8814063" y="2650924"/>
                    <a:ext cx="2047173" cy="355984"/>
                  </a:xfrm>
                  <a:prstGeom prst="rect">
                    <a:avLst/>
                  </a:prstGeom>
                  <a:noFill/>
                </p:spPr>
                <p:txBody>
                  <a:bodyPr wrap="square" rtlCol="0">
                    <a:spAutoFit/>
                  </a:bodyPr>
                  <a:lstStyle/>
                  <a:p>
                    <a:r>
                      <a:rPr lang="en-US" dirty="0"/>
                      <a:t>Deck cover post</a:t>
                    </a:r>
                  </a:p>
                </p:txBody>
              </p:sp>
              <p:cxnSp>
                <p:nvCxnSpPr>
                  <p:cNvPr id="16" name="Straight Arrow Connector 15">
                    <a:extLst>
                      <a:ext uri="{FF2B5EF4-FFF2-40B4-BE49-F238E27FC236}">
                        <a16:creationId xmlns:a16="http://schemas.microsoft.com/office/drawing/2014/main" id="{F5D596B8-B61C-0B9F-0C89-DC0760A7FC29}"/>
                      </a:ext>
                    </a:extLst>
                  </p:cNvPr>
                  <p:cNvCxnSpPr>
                    <a:stCxn id="14" idx="1"/>
                  </p:cNvCxnSpPr>
                  <p:nvPr/>
                </p:nvCxnSpPr>
                <p:spPr>
                  <a:xfrm flipH="1">
                    <a:off x="8545349" y="2828916"/>
                    <a:ext cx="2687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E980141-74D2-870D-B900-49DBA79E1B84}"/>
                      </a:ext>
                    </a:extLst>
                  </p:cNvPr>
                  <p:cNvSpPr txBox="1"/>
                  <p:nvPr/>
                </p:nvSpPr>
                <p:spPr>
                  <a:xfrm>
                    <a:off x="8814063" y="3193319"/>
                    <a:ext cx="2047173" cy="646331"/>
                  </a:xfrm>
                  <a:prstGeom prst="rect">
                    <a:avLst/>
                  </a:prstGeom>
                  <a:noFill/>
                </p:spPr>
                <p:txBody>
                  <a:bodyPr wrap="square" rtlCol="0">
                    <a:spAutoFit/>
                  </a:bodyPr>
                  <a:lstStyle/>
                  <a:p>
                    <a:r>
                      <a:rPr lang="en-US" dirty="0"/>
                      <a:t>Load from deck cover post</a:t>
                    </a:r>
                  </a:p>
                </p:txBody>
              </p:sp>
              <p:cxnSp>
                <p:nvCxnSpPr>
                  <p:cNvPr id="24" name="Straight Arrow Connector 23">
                    <a:extLst>
                      <a:ext uri="{FF2B5EF4-FFF2-40B4-BE49-F238E27FC236}">
                        <a16:creationId xmlns:a16="http://schemas.microsoft.com/office/drawing/2014/main" id="{7BB08BA3-9895-6BA2-0066-FF3830C65F47}"/>
                      </a:ext>
                    </a:extLst>
                  </p:cNvPr>
                  <p:cNvCxnSpPr>
                    <a:cxnSpLocks/>
                    <a:stCxn id="20" idx="1"/>
                  </p:cNvCxnSpPr>
                  <p:nvPr/>
                </p:nvCxnSpPr>
                <p:spPr>
                  <a:xfrm flipH="1">
                    <a:off x="8545348" y="3516485"/>
                    <a:ext cx="2687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E78F7560-A9BE-B9E9-0E9B-C05815384AF0}"/>
                      </a:ext>
                    </a:extLst>
                  </p:cNvPr>
                  <p:cNvSpPr/>
                  <p:nvPr/>
                </p:nvSpPr>
                <p:spPr>
                  <a:xfrm>
                    <a:off x="7693661" y="3506770"/>
                    <a:ext cx="645826" cy="16138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9DDEA2A-1BFA-8BBA-A99A-6A0DFF726227}"/>
                      </a:ext>
                    </a:extLst>
                  </p:cNvPr>
                  <p:cNvSpPr txBox="1"/>
                  <p:nvPr/>
                </p:nvSpPr>
                <p:spPr>
                  <a:xfrm>
                    <a:off x="8545348" y="4826459"/>
                    <a:ext cx="2198852" cy="369332"/>
                  </a:xfrm>
                  <a:prstGeom prst="rect">
                    <a:avLst/>
                  </a:prstGeom>
                  <a:noFill/>
                </p:spPr>
                <p:txBody>
                  <a:bodyPr wrap="square" rtlCol="0">
                    <a:spAutoFit/>
                  </a:bodyPr>
                  <a:lstStyle/>
                  <a:p>
                    <a:r>
                      <a:rPr lang="en-US" dirty="0"/>
                      <a:t>House </a:t>
                    </a:r>
                    <a:r>
                      <a:rPr lang="en-US" dirty="0" err="1"/>
                      <a:t>concr</a:t>
                    </a:r>
                    <a:r>
                      <a:rPr lang="en-US" dirty="0"/>
                      <a:t> </a:t>
                    </a:r>
                    <a:r>
                      <a:rPr lang="en-US" dirty="0" err="1"/>
                      <a:t>fdn</a:t>
                    </a:r>
                    <a:r>
                      <a:rPr lang="en-US" dirty="0"/>
                      <a:t> wall</a:t>
                    </a:r>
                  </a:p>
                </p:txBody>
              </p:sp>
              <p:cxnSp>
                <p:nvCxnSpPr>
                  <p:cNvPr id="30" name="Straight Arrow Connector 29">
                    <a:extLst>
                      <a:ext uri="{FF2B5EF4-FFF2-40B4-BE49-F238E27FC236}">
                        <a16:creationId xmlns:a16="http://schemas.microsoft.com/office/drawing/2014/main" id="{09A648D3-486B-A521-4DFD-431A391BDC5B}"/>
                      </a:ext>
                    </a:extLst>
                  </p:cNvPr>
                  <p:cNvCxnSpPr>
                    <a:cxnSpLocks/>
                    <a:stCxn id="29" idx="1"/>
                  </p:cNvCxnSpPr>
                  <p:nvPr/>
                </p:nvCxnSpPr>
                <p:spPr>
                  <a:xfrm flipH="1" flipV="1">
                    <a:off x="8214279" y="5004451"/>
                    <a:ext cx="331069" cy="6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C3BD311-23A9-2F0E-AE86-51494093ECA3}"/>
                      </a:ext>
                    </a:extLst>
                  </p:cNvPr>
                  <p:cNvCxnSpPr>
                    <a:cxnSpLocks/>
                  </p:cNvCxnSpPr>
                  <p:nvPr/>
                </p:nvCxnSpPr>
                <p:spPr>
                  <a:xfrm flipH="1">
                    <a:off x="7768060" y="4374969"/>
                    <a:ext cx="5840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F65A556-E179-2CB6-3514-2B6A9136B998}"/>
                      </a:ext>
                    </a:extLst>
                  </p:cNvPr>
                  <p:cNvSpPr txBox="1"/>
                  <p:nvPr/>
                </p:nvSpPr>
                <p:spPr>
                  <a:xfrm>
                    <a:off x="6438833" y="2879716"/>
                    <a:ext cx="1375826" cy="646331"/>
                  </a:xfrm>
                  <a:prstGeom prst="rect">
                    <a:avLst/>
                  </a:prstGeom>
                  <a:noFill/>
                </p:spPr>
                <p:txBody>
                  <a:bodyPr wrap="square" rtlCol="0">
                    <a:spAutoFit/>
                  </a:bodyPr>
                  <a:lstStyle/>
                  <a:p>
                    <a:pPr algn="ctr"/>
                    <a:r>
                      <a:rPr lang="en-US" dirty="0"/>
                      <a:t>Tension from anchor</a:t>
                    </a:r>
                  </a:p>
                </p:txBody>
              </p:sp>
              <p:cxnSp>
                <p:nvCxnSpPr>
                  <p:cNvPr id="33" name="Straight Arrow Connector 32">
                    <a:extLst>
                      <a:ext uri="{FF2B5EF4-FFF2-40B4-BE49-F238E27FC236}">
                        <a16:creationId xmlns:a16="http://schemas.microsoft.com/office/drawing/2014/main" id="{CDCD46D3-0799-3EB4-61E3-A59C9FEF41E7}"/>
                      </a:ext>
                    </a:extLst>
                  </p:cNvPr>
                  <p:cNvCxnSpPr>
                    <a:cxnSpLocks/>
                    <a:stCxn id="32" idx="2"/>
                  </p:cNvCxnSpPr>
                  <p:nvPr/>
                </p:nvCxnSpPr>
                <p:spPr>
                  <a:xfrm>
                    <a:off x="7126746" y="3526047"/>
                    <a:ext cx="798916" cy="753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Freeform: Shape 33">
                    <a:extLst>
                      <a:ext uri="{FF2B5EF4-FFF2-40B4-BE49-F238E27FC236}">
                        <a16:creationId xmlns:a16="http://schemas.microsoft.com/office/drawing/2014/main" id="{F6E2B20E-ED51-2C93-60E9-BDDE22DE09DE}"/>
                      </a:ext>
                    </a:extLst>
                  </p:cNvPr>
                  <p:cNvSpPr/>
                  <p:nvPr/>
                </p:nvSpPr>
                <p:spPr>
                  <a:xfrm>
                    <a:off x="7981427" y="4474167"/>
                    <a:ext cx="358059" cy="227751"/>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3B02455C-E561-1BEF-8E8E-433A1C4A535B}"/>
                      </a:ext>
                    </a:extLst>
                  </p:cNvPr>
                  <p:cNvSpPr txBox="1"/>
                  <p:nvPr/>
                </p:nvSpPr>
                <p:spPr>
                  <a:xfrm>
                    <a:off x="6093808" y="4128161"/>
                    <a:ext cx="1454719" cy="1200329"/>
                  </a:xfrm>
                  <a:prstGeom prst="rect">
                    <a:avLst/>
                  </a:prstGeom>
                  <a:noFill/>
                </p:spPr>
                <p:txBody>
                  <a:bodyPr wrap="square" rtlCol="0">
                    <a:spAutoFit/>
                  </a:bodyPr>
                  <a:lstStyle/>
                  <a:p>
                    <a:pPr algn="ctr"/>
                    <a:r>
                      <a:rPr lang="en-US" dirty="0"/>
                      <a:t>Steel angle bearing into concrete (</a:t>
                    </a:r>
                    <a:r>
                      <a:rPr lang="en-US" dirty="0" err="1"/>
                      <a:t>compr</a:t>
                    </a:r>
                    <a:r>
                      <a:rPr lang="en-US" dirty="0"/>
                      <a:t>)</a:t>
                    </a:r>
                  </a:p>
                </p:txBody>
              </p:sp>
              <p:cxnSp>
                <p:nvCxnSpPr>
                  <p:cNvPr id="37" name="Straight Arrow Connector 36">
                    <a:extLst>
                      <a:ext uri="{FF2B5EF4-FFF2-40B4-BE49-F238E27FC236}">
                        <a16:creationId xmlns:a16="http://schemas.microsoft.com/office/drawing/2014/main" id="{CB70C5C7-B880-8332-43DC-8D8B0A45378F}"/>
                      </a:ext>
                    </a:extLst>
                  </p:cNvPr>
                  <p:cNvCxnSpPr>
                    <a:cxnSpLocks/>
                    <a:stCxn id="36" idx="3"/>
                  </p:cNvCxnSpPr>
                  <p:nvPr/>
                </p:nvCxnSpPr>
                <p:spPr>
                  <a:xfrm flipV="1">
                    <a:off x="7548527" y="4682922"/>
                    <a:ext cx="389650" cy="45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2CAEEF09-79BE-2FE7-5DF6-7B9BB47095DD}"/>
                      </a:ext>
                    </a:extLst>
                  </p:cNvPr>
                  <p:cNvSpPr txBox="1"/>
                  <p:nvPr/>
                </p:nvSpPr>
                <p:spPr>
                  <a:xfrm>
                    <a:off x="9222885" y="3868304"/>
                    <a:ext cx="2047173" cy="646331"/>
                  </a:xfrm>
                  <a:prstGeom prst="rect">
                    <a:avLst/>
                  </a:prstGeom>
                  <a:noFill/>
                </p:spPr>
                <p:txBody>
                  <a:bodyPr wrap="square" rtlCol="0">
                    <a:spAutoFit/>
                  </a:bodyPr>
                  <a:lstStyle/>
                  <a:p>
                    <a:r>
                      <a:rPr lang="en-US" dirty="0"/>
                      <a:t>Exaggerated deflected shape</a:t>
                    </a:r>
                  </a:p>
                </p:txBody>
              </p:sp>
              <p:cxnSp>
                <p:nvCxnSpPr>
                  <p:cNvPr id="42" name="Straight Arrow Connector 41">
                    <a:extLst>
                      <a:ext uri="{FF2B5EF4-FFF2-40B4-BE49-F238E27FC236}">
                        <a16:creationId xmlns:a16="http://schemas.microsoft.com/office/drawing/2014/main" id="{9238EA56-24EE-E00F-605D-465C365A095D}"/>
                      </a:ext>
                    </a:extLst>
                  </p:cNvPr>
                  <p:cNvCxnSpPr>
                    <a:cxnSpLocks/>
                    <a:stCxn id="41" idx="1"/>
                  </p:cNvCxnSpPr>
                  <p:nvPr/>
                </p:nvCxnSpPr>
                <p:spPr>
                  <a:xfrm flipH="1">
                    <a:off x="8954170" y="4191470"/>
                    <a:ext cx="2687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EA9D89B2-8590-5B4D-6B8E-9EEE8286C3F7}"/>
                    </a:ext>
                  </a:extLst>
                </p:cNvPr>
                <p:cNvSpPr txBox="1"/>
                <p:nvPr/>
              </p:nvSpPr>
              <p:spPr>
                <a:xfrm>
                  <a:off x="6339310" y="5700686"/>
                  <a:ext cx="4896042" cy="369332"/>
                </a:xfrm>
                <a:prstGeom prst="rect">
                  <a:avLst/>
                </a:prstGeom>
                <a:solidFill>
                  <a:schemeClr val="accent4">
                    <a:lumMod val="20000"/>
                    <a:lumOff val="80000"/>
                  </a:schemeClr>
                </a:solidFill>
              </p:spPr>
              <p:txBody>
                <a:bodyPr wrap="square" rtlCol="0">
                  <a:spAutoFit/>
                </a:bodyPr>
                <a:lstStyle/>
                <a:p>
                  <a:pPr algn="ctr"/>
                  <a:r>
                    <a:rPr lang="en-US" b="1" i="1" dirty="0"/>
                    <a:t>Not Ideal: Top Anchors Too Low</a:t>
                  </a:r>
                </a:p>
              </p:txBody>
            </p:sp>
          </p:grpSp>
          <p:sp>
            <p:nvSpPr>
              <p:cNvPr id="40" name="Freeform: Shape 39">
                <a:extLst>
                  <a:ext uri="{FF2B5EF4-FFF2-40B4-BE49-F238E27FC236}">
                    <a16:creationId xmlns:a16="http://schemas.microsoft.com/office/drawing/2014/main" id="{370CE8E9-7B36-1936-FC08-653A61F09489}"/>
                  </a:ext>
                </a:extLst>
              </p:cNvPr>
              <p:cNvSpPr/>
              <p:nvPr/>
            </p:nvSpPr>
            <p:spPr>
              <a:xfrm>
                <a:off x="8282720" y="4546623"/>
                <a:ext cx="497390" cy="685144"/>
              </a:xfrm>
              <a:custGeom>
                <a:avLst/>
                <a:gdLst>
                  <a:gd name="connsiteX0" fmla="*/ 8967 w 547129"/>
                  <a:gd name="connsiteY0" fmla="*/ 753058 h 753058"/>
                  <a:gd name="connsiteX1" fmla="*/ 11348 w 547129"/>
                  <a:gd name="connsiteY1" fmla="*/ 412539 h 753058"/>
                  <a:gd name="connsiteX2" fmla="*/ 120886 w 547129"/>
                  <a:gd name="connsiteY2" fmla="*/ 164889 h 753058"/>
                  <a:gd name="connsiteX3" fmla="*/ 287573 w 547129"/>
                  <a:gd name="connsiteY3" fmla="*/ 14870 h 753058"/>
                  <a:gd name="connsiteX4" fmla="*/ 349486 w 547129"/>
                  <a:gd name="connsiteY4" fmla="*/ 29158 h 753058"/>
                  <a:gd name="connsiteX5" fmla="*/ 547129 w 547129"/>
                  <a:gd name="connsiteY5" fmla="*/ 224420 h 75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29" h="753058">
                    <a:moveTo>
                      <a:pt x="8967" y="753058"/>
                    </a:moveTo>
                    <a:cubicBezTo>
                      <a:pt x="831" y="631812"/>
                      <a:pt x="-7305" y="510567"/>
                      <a:pt x="11348" y="412539"/>
                    </a:cubicBezTo>
                    <a:cubicBezTo>
                      <a:pt x="30001" y="314511"/>
                      <a:pt x="74849" y="231167"/>
                      <a:pt x="120886" y="164889"/>
                    </a:cubicBezTo>
                    <a:cubicBezTo>
                      <a:pt x="166923" y="98611"/>
                      <a:pt x="249473" y="37492"/>
                      <a:pt x="287573" y="14870"/>
                    </a:cubicBezTo>
                    <a:cubicBezTo>
                      <a:pt x="325673" y="-7752"/>
                      <a:pt x="306227" y="-5767"/>
                      <a:pt x="349486" y="29158"/>
                    </a:cubicBezTo>
                    <a:cubicBezTo>
                      <a:pt x="392745" y="64083"/>
                      <a:pt x="469937" y="144251"/>
                      <a:pt x="547129" y="224420"/>
                    </a:cubicBezTo>
                  </a:path>
                </a:pathLst>
              </a:cu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C56FDA5E-D1E5-8B03-810A-760C1DEAB12F}"/>
                </a:ext>
              </a:extLst>
            </p:cNvPr>
            <p:cNvSpPr txBox="1"/>
            <p:nvPr/>
          </p:nvSpPr>
          <p:spPr>
            <a:xfrm>
              <a:off x="8424944" y="5047975"/>
              <a:ext cx="1538071" cy="369332"/>
            </a:xfrm>
            <a:prstGeom prst="rect">
              <a:avLst/>
            </a:prstGeom>
            <a:noFill/>
          </p:spPr>
          <p:txBody>
            <a:bodyPr wrap="square" rtlCol="0">
              <a:spAutoFit/>
            </a:bodyPr>
            <a:lstStyle/>
            <a:p>
              <a:r>
                <a:rPr lang="en-US" dirty="0"/>
                <a:t>Moment arm</a:t>
              </a:r>
            </a:p>
          </p:txBody>
        </p:sp>
        <p:cxnSp>
          <p:nvCxnSpPr>
            <p:cNvPr id="69" name="Straight Arrow Connector 68">
              <a:extLst>
                <a:ext uri="{FF2B5EF4-FFF2-40B4-BE49-F238E27FC236}">
                  <a16:creationId xmlns:a16="http://schemas.microsoft.com/office/drawing/2014/main" id="{6904FC3A-2FD8-A239-E5D9-AA6398157A7C}"/>
                </a:ext>
              </a:extLst>
            </p:cNvPr>
            <p:cNvCxnSpPr>
              <a:cxnSpLocks/>
            </p:cNvCxnSpPr>
            <p:nvPr/>
          </p:nvCxnSpPr>
          <p:spPr>
            <a:xfrm flipV="1">
              <a:off x="8424944" y="4965062"/>
              <a:ext cx="0" cy="33236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8468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7A976-8968-E98F-4B15-708EFD7D4DC4}"/>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0BFAA41-84E4-9D41-4C86-AE1C4D6D4A5F}"/>
              </a:ext>
            </a:extLst>
          </p:cNvPr>
          <p:cNvSpPr>
            <a:spLocks noGrp="1"/>
          </p:cNvSpPr>
          <p:nvPr>
            <p:ph idx="1"/>
          </p:nvPr>
        </p:nvSpPr>
        <p:spPr/>
        <p:txBody>
          <a:bodyPr/>
          <a:lstStyle/>
          <a:p>
            <a:r>
              <a:rPr lang="en-US" dirty="0"/>
              <a:t>Example: anchor and angle support design considerations</a:t>
            </a:r>
          </a:p>
          <a:p>
            <a:pPr lvl="1"/>
            <a:r>
              <a:rPr lang="en-US" dirty="0"/>
              <a:t>Provide min concrete edge distance 4”</a:t>
            </a:r>
          </a:p>
          <a:p>
            <a:pPr lvl="1"/>
            <a:r>
              <a:rPr lang="en-US" dirty="0"/>
              <a:t>Provide enough room to install the top anchors (min 1.5 to 2”)</a:t>
            </a:r>
          </a:p>
          <a:p>
            <a:pPr lvl="1"/>
            <a:r>
              <a:rPr lang="en-US" dirty="0"/>
              <a:t>Design top anchors for tension (taking couple moment)</a:t>
            </a:r>
          </a:p>
          <a:p>
            <a:pPr lvl="1"/>
            <a:r>
              <a:rPr lang="en-US" dirty="0"/>
              <a:t>Design bottom anchors for shear (from vertical post force)</a:t>
            </a:r>
          </a:p>
          <a:p>
            <a:pPr lvl="1"/>
            <a:endParaRPr lang="en-US" dirty="0"/>
          </a:p>
        </p:txBody>
      </p:sp>
      <p:grpSp>
        <p:nvGrpSpPr>
          <p:cNvPr id="4" name="Group 3">
            <a:extLst>
              <a:ext uri="{FF2B5EF4-FFF2-40B4-BE49-F238E27FC236}">
                <a16:creationId xmlns:a16="http://schemas.microsoft.com/office/drawing/2014/main" id="{7D09FA59-0518-EE03-8018-A151D4243487}"/>
              </a:ext>
            </a:extLst>
          </p:cNvPr>
          <p:cNvGrpSpPr/>
          <p:nvPr/>
        </p:nvGrpSpPr>
        <p:grpSpPr>
          <a:xfrm>
            <a:off x="688743" y="2370824"/>
            <a:ext cx="10969857" cy="3958223"/>
            <a:chOff x="688743" y="2370824"/>
            <a:chExt cx="10969857" cy="3958223"/>
          </a:xfrm>
        </p:grpSpPr>
        <p:grpSp>
          <p:nvGrpSpPr>
            <p:cNvPr id="6" name="Group 5">
              <a:extLst>
                <a:ext uri="{FF2B5EF4-FFF2-40B4-BE49-F238E27FC236}">
                  <a16:creationId xmlns:a16="http://schemas.microsoft.com/office/drawing/2014/main" id="{D8EE950E-FA5D-FD65-1C64-6660A7EFE79B}"/>
                </a:ext>
              </a:extLst>
            </p:cNvPr>
            <p:cNvGrpSpPr/>
            <p:nvPr/>
          </p:nvGrpSpPr>
          <p:grpSpPr>
            <a:xfrm>
              <a:off x="688743" y="3052168"/>
              <a:ext cx="10969857" cy="3276879"/>
              <a:chOff x="711603" y="3052168"/>
              <a:chExt cx="10969857" cy="3276879"/>
            </a:xfrm>
          </p:grpSpPr>
          <p:pic>
            <p:nvPicPr>
              <p:cNvPr id="12" name="Picture 11">
                <a:extLst>
                  <a:ext uri="{FF2B5EF4-FFF2-40B4-BE49-F238E27FC236}">
                    <a16:creationId xmlns:a16="http://schemas.microsoft.com/office/drawing/2014/main" id="{D40FE6BD-BE10-4884-125F-71DF60A00401}"/>
                  </a:ext>
                </a:extLst>
              </p:cNvPr>
              <p:cNvPicPr>
                <a:picLocks noChangeAspect="1"/>
              </p:cNvPicPr>
              <p:nvPr/>
            </p:nvPicPr>
            <p:blipFill rotWithShape="1">
              <a:blip r:embed="rId2"/>
              <a:srcRect t="18894" b="17515"/>
              <a:stretch/>
            </p:blipFill>
            <p:spPr>
              <a:xfrm>
                <a:off x="767359" y="3052168"/>
                <a:ext cx="5755185" cy="2860868"/>
              </a:xfrm>
              <a:prstGeom prst="rect">
                <a:avLst/>
              </a:prstGeom>
            </p:spPr>
          </p:pic>
          <p:sp>
            <p:nvSpPr>
              <p:cNvPr id="43" name="TextBox 42">
                <a:extLst>
                  <a:ext uri="{FF2B5EF4-FFF2-40B4-BE49-F238E27FC236}">
                    <a16:creationId xmlns:a16="http://schemas.microsoft.com/office/drawing/2014/main" id="{3B6306A1-6FCD-CEB1-C111-E38FD4ECBA98}"/>
                  </a:ext>
                </a:extLst>
              </p:cNvPr>
              <p:cNvSpPr txBox="1"/>
              <p:nvPr/>
            </p:nvSpPr>
            <p:spPr>
              <a:xfrm>
                <a:off x="711603" y="5959715"/>
                <a:ext cx="10969857" cy="369332"/>
              </a:xfrm>
              <a:prstGeom prst="rect">
                <a:avLst/>
              </a:prstGeom>
              <a:solidFill>
                <a:schemeClr val="accent4">
                  <a:lumMod val="20000"/>
                  <a:lumOff val="80000"/>
                </a:schemeClr>
              </a:solidFill>
            </p:spPr>
            <p:txBody>
              <a:bodyPr wrap="square" rtlCol="0">
                <a:spAutoFit/>
              </a:bodyPr>
              <a:lstStyle/>
              <a:p>
                <a:pPr algn="ctr"/>
                <a:r>
                  <a:rPr lang="en-US" b="1" i="1" dirty="0"/>
                  <a:t>Example Post-Installed Anchors and Steel Angles Supporting Deck Cover Post</a:t>
                </a:r>
              </a:p>
            </p:txBody>
          </p:sp>
        </p:grpSp>
        <p:pic>
          <p:nvPicPr>
            <p:cNvPr id="11" name="Picture 10">
              <a:extLst>
                <a:ext uri="{FF2B5EF4-FFF2-40B4-BE49-F238E27FC236}">
                  <a16:creationId xmlns:a16="http://schemas.microsoft.com/office/drawing/2014/main" id="{95FB7EB7-282A-4902-5237-5E225DD2718E}"/>
                </a:ext>
              </a:extLst>
            </p:cNvPr>
            <p:cNvPicPr>
              <a:picLocks noChangeAspect="1"/>
            </p:cNvPicPr>
            <p:nvPr/>
          </p:nvPicPr>
          <p:blipFill>
            <a:blip r:embed="rId3"/>
            <a:stretch>
              <a:fillRect/>
            </a:stretch>
          </p:blipFill>
          <p:spPr>
            <a:xfrm>
              <a:off x="7067578" y="2370824"/>
              <a:ext cx="4202685" cy="3636688"/>
            </a:xfrm>
            <a:prstGeom prst="rect">
              <a:avLst/>
            </a:prstGeom>
          </p:spPr>
        </p:pic>
      </p:grpSp>
      <p:sp>
        <p:nvSpPr>
          <p:cNvPr id="44" name="Oval 43">
            <a:extLst>
              <a:ext uri="{FF2B5EF4-FFF2-40B4-BE49-F238E27FC236}">
                <a16:creationId xmlns:a16="http://schemas.microsoft.com/office/drawing/2014/main" id="{4A4F3260-F680-6E41-DF86-B6295E4428BF}"/>
              </a:ext>
            </a:extLst>
          </p:cNvPr>
          <p:cNvSpPr/>
          <p:nvPr/>
        </p:nvSpPr>
        <p:spPr>
          <a:xfrm>
            <a:off x="10689996" y="3120272"/>
            <a:ext cx="34879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F2D819-E341-9131-783B-180A596EA590}"/>
              </a:ext>
            </a:extLst>
          </p:cNvPr>
          <p:cNvSpPr/>
          <p:nvPr/>
        </p:nvSpPr>
        <p:spPr>
          <a:xfrm>
            <a:off x="2686640" y="3883432"/>
            <a:ext cx="348792" cy="4915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D3E3E6B-A049-F114-D5B4-2A55F6693C03}"/>
              </a:ext>
            </a:extLst>
          </p:cNvPr>
          <p:cNvSpPr txBox="1"/>
          <p:nvPr/>
        </p:nvSpPr>
        <p:spPr>
          <a:xfrm>
            <a:off x="8865666" y="1944417"/>
            <a:ext cx="1137046" cy="646331"/>
          </a:xfrm>
          <a:prstGeom prst="rect">
            <a:avLst/>
          </a:prstGeom>
          <a:noFill/>
          <a:ln w="19050">
            <a:solidFill>
              <a:schemeClr val="accent1"/>
            </a:solidFill>
          </a:ln>
        </p:spPr>
        <p:txBody>
          <a:bodyPr wrap="square" rtlCol="0">
            <a:spAutoFit/>
          </a:bodyPr>
          <a:lstStyle/>
          <a:p>
            <a:pPr algn="ctr"/>
            <a:r>
              <a:rPr lang="en-US" dirty="0"/>
              <a:t>Tension anchors</a:t>
            </a:r>
          </a:p>
        </p:txBody>
      </p:sp>
      <p:cxnSp>
        <p:nvCxnSpPr>
          <p:cNvPr id="50" name="Straight Arrow Connector 49">
            <a:extLst>
              <a:ext uri="{FF2B5EF4-FFF2-40B4-BE49-F238E27FC236}">
                <a16:creationId xmlns:a16="http://schemas.microsoft.com/office/drawing/2014/main" id="{DF4A86A0-ADAC-C7A4-E951-12E601CC817B}"/>
              </a:ext>
            </a:extLst>
          </p:cNvPr>
          <p:cNvCxnSpPr>
            <a:cxnSpLocks/>
            <a:stCxn id="49" idx="2"/>
          </p:cNvCxnSpPr>
          <p:nvPr/>
        </p:nvCxnSpPr>
        <p:spPr>
          <a:xfrm>
            <a:off x="9434189" y="2590748"/>
            <a:ext cx="798916" cy="753853"/>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F70C78CA-78B3-F591-D784-DDCFA0FFD127}"/>
              </a:ext>
            </a:extLst>
          </p:cNvPr>
          <p:cNvSpPr txBox="1"/>
          <p:nvPr/>
        </p:nvSpPr>
        <p:spPr>
          <a:xfrm>
            <a:off x="8007830" y="5205654"/>
            <a:ext cx="1137046" cy="646331"/>
          </a:xfrm>
          <a:prstGeom prst="rect">
            <a:avLst/>
          </a:prstGeom>
          <a:noFill/>
          <a:ln w="19050">
            <a:solidFill>
              <a:schemeClr val="accent1"/>
            </a:solidFill>
          </a:ln>
        </p:spPr>
        <p:txBody>
          <a:bodyPr wrap="square" rtlCol="0">
            <a:spAutoFit/>
          </a:bodyPr>
          <a:lstStyle/>
          <a:p>
            <a:pPr algn="ctr"/>
            <a:r>
              <a:rPr lang="en-US" dirty="0"/>
              <a:t>Shear anchors</a:t>
            </a:r>
          </a:p>
        </p:txBody>
      </p:sp>
      <p:cxnSp>
        <p:nvCxnSpPr>
          <p:cNvPr id="52" name="Straight Arrow Connector 51">
            <a:extLst>
              <a:ext uri="{FF2B5EF4-FFF2-40B4-BE49-F238E27FC236}">
                <a16:creationId xmlns:a16="http://schemas.microsoft.com/office/drawing/2014/main" id="{32CEB824-89C4-6FD9-1518-D3A75B234F2F}"/>
              </a:ext>
            </a:extLst>
          </p:cNvPr>
          <p:cNvCxnSpPr>
            <a:cxnSpLocks/>
            <a:stCxn id="51" idx="3"/>
          </p:cNvCxnSpPr>
          <p:nvPr/>
        </p:nvCxnSpPr>
        <p:spPr>
          <a:xfrm flipV="1">
            <a:off x="9144876" y="4628560"/>
            <a:ext cx="1128162" cy="900260"/>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1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P spid="49"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F4D8-6CCA-F5A3-C8FB-2A7EA54E7375}"/>
              </a:ext>
            </a:extLst>
          </p:cNvPr>
          <p:cNvSpPr>
            <a:spLocks noGrp="1"/>
          </p:cNvSpPr>
          <p:nvPr>
            <p:ph type="ctrTitle"/>
          </p:nvPr>
        </p:nvSpPr>
        <p:spPr/>
        <p:txBody>
          <a:bodyPr/>
          <a:lstStyle/>
          <a:p>
            <a:r>
              <a:rPr lang="en-US" dirty="0"/>
              <a:t>1. Anchors</a:t>
            </a:r>
          </a:p>
        </p:txBody>
      </p:sp>
      <p:sp>
        <p:nvSpPr>
          <p:cNvPr id="3" name="Subtitle 2">
            <a:extLst>
              <a:ext uri="{FF2B5EF4-FFF2-40B4-BE49-F238E27FC236}">
                <a16:creationId xmlns:a16="http://schemas.microsoft.com/office/drawing/2014/main" id="{7F33C053-5C6D-DC8F-58A8-04A2CBD202B7}"/>
              </a:ext>
            </a:extLst>
          </p:cNvPr>
          <p:cNvSpPr>
            <a:spLocks noGrp="1"/>
          </p:cNvSpPr>
          <p:nvPr>
            <p:ph type="subTitle" idx="1"/>
          </p:nvPr>
        </p:nvSpPr>
        <p:spPr/>
        <p:txBody>
          <a:bodyPr/>
          <a:lstStyle/>
          <a:p>
            <a:pPr marL="749808" lvl="1" indent="-457200" algn="l">
              <a:buFont typeface="+mj-lt"/>
              <a:buAutoNum type="alphaLcParenR"/>
            </a:pPr>
            <a:r>
              <a:rPr lang="en-US" dirty="0"/>
              <a:t>Anchor failure modes</a:t>
            </a:r>
          </a:p>
          <a:p>
            <a:pPr marL="749808" lvl="1" indent="-457200" algn="l">
              <a:buFont typeface="+mj-lt"/>
              <a:buAutoNum type="alphaLcParenR"/>
            </a:pPr>
            <a:r>
              <a:rPr lang="en-US" dirty="0"/>
              <a:t>Anchor types &amp; design</a:t>
            </a:r>
          </a:p>
          <a:p>
            <a:pPr marL="749808" lvl="1" indent="-457200" algn="l">
              <a:buFont typeface="+mj-lt"/>
              <a:buAutoNum type="alphaLcParenR"/>
            </a:pPr>
            <a:r>
              <a:rPr lang="en-US" dirty="0"/>
              <a:t>Anchor practical considerations</a:t>
            </a:r>
          </a:p>
          <a:p>
            <a:pPr marL="749808" lvl="1" indent="-457200" algn="l">
              <a:buFont typeface="+mj-lt"/>
              <a:buAutoNum type="alphaLcParenR"/>
            </a:pPr>
            <a:r>
              <a:rPr lang="en-US" dirty="0"/>
              <a:t>Anchor &amp; bolt hole typical/min dimensions and distances</a:t>
            </a:r>
          </a:p>
          <a:p>
            <a:pPr marL="749808" lvl="1" indent="-457200" algn="l">
              <a:buFont typeface="+mj-lt"/>
              <a:buAutoNum type="alphaLcParenR"/>
            </a:pPr>
            <a:r>
              <a:rPr lang="en-US" dirty="0"/>
              <a:t>Typical anchor baseplate pier sizes</a:t>
            </a:r>
          </a:p>
          <a:p>
            <a:pPr marL="749808" lvl="1" indent="-457200" algn="l">
              <a:buFont typeface="+mj-lt"/>
              <a:buAutoNum type="alphaLcParenR"/>
            </a:pPr>
            <a:endParaRPr lang="en-US" dirty="0"/>
          </a:p>
          <a:p>
            <a:endParaRPr lang="en-US" dirty="0"/>
          </a:p>
        </p:txBody>
      </p:sp>
    </p:spTree>
    <p:extLst>
      <p:ext uri="{BB962C8B-B14F-4D97-AF65-F5344CB8AC3E}">
        <p14:creationId xmlns:p14="http://schemas.microsoft.com/office/powerpoint/2010/main" val="419589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C84E-37BD-51BA-04CC-DD09507A95EA}"/>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1C73861-29A0-7D31-0A28-AB5157F6E498}"/>
              </a:ext>
            </a:extLst>
          </p:cNvPr>
          <p:cNvSpPr>
            <a:spLocks noGrp="1"/>
          </p:cNvSpPr>
          <p:nvPr>
            <p:ph idx="1"/>
          </p:nvPr>
        </p:nvSpPr>
        <p:spPr>
          <a:xfrm>
            <a:off x="527685" y="1291472"/>
            <a:ext cx="6759235" cy="5170818"/>
          </a:xfrm>
        </p:spPr>
        <p:txBody>
          <a:bodyPr/>
          <a:lstStyle/>
          <a:p>
            <a:r>
              <a:rPr lang="en-US" dirty="0"/>
              <a:t>Anchoring into side of concrete slab is special case</a:t>
            </a:r>
          </a:p>
          <a:p>
            <a:pPr lvl="1"/>
            <a:r>
              <a:rPr lang="en-US" dirty="0"/>
              <a:t>Not ideal since breakout cone so small</a:t>
            </a:r>
          </a:p>
          <a:p>
            <a:pPr lvl="1"/>
            <a:r>
              <a:rPr lang="en-US" dirty="0"/>
              <a:t>Can improve detail by ensuring cast in anchor </a:t>
            </a:r>
            <a:br>
              <a:rPr lang="en-US" dirty="0"/>
            </a:br>
            <a:r>
              <a:rPr lang="en-US" dirty="0"/>
              <a:t>hooked around slab rebar to reduce possibility </a:t>
            </a:r>
            <a:br>
              <a:rPr lang="en-US" dirty="0"/>
            </a:br>
            <a:r>
              <a:rPr lang="en-US" dirty="0"/>
              <a:t>of breaking out</a:t>
            </a:r>
          </a:p>
          <a:p>
            <a:pPr lvl="1"/>
            <a:r>
              <a:rPr lang="en-US" b="1" dirty="0"/>
              <a:t>Design anchors with low utilization &lt;50% and </a:t>
            </a:r>
            <a:br>
              <a:rPr lang="en-US" b="1" dirty="0"/>
            </a:br>
            <a:r>
              <a:rPr lang="en-US" b="1" dirty="0"/>
              <a:t>make sure to input all edge distances since </a:t>
            </a:r>
            <a:br>
              <a:rPr lang="en-US" b="1" dirty="0"/>
            </a:br>
            <a:r>
              <a:rPr lang="en-US" b="1" dirty="0"/>
              <a:t>breakout cone is small</a:t>
            </a:r>
          </a:p>
          <a:p>
            <a:pPr lvl="1"/>
            <a:r>
              <a:rPr lang="en-US" dirty="0"/>
              <a:t>Simpson allows concrete breakout to be ignored if </a:t>
            </a:r>
            <a:br>
              <a:rPr lang="en-US" dirty="0"/>
            </a:br>
            <a:r>
              <a:rPr lang="en-US" dirty="0"/>
              <a:t>breakout is checked by hand and is resisted by rebar</a:t>
            </a:r>
            <a:br>
              <a:rPr lang="en-US" dirty="0"/>
            </a:br>
            <a:r>
              <a:rPr lang="en-US" dirty="0"/>
              <a:t>considering the specific detailing of the scenario</a:t>
            </a:r>
          </a:p>
        </p:txBody>
      </p:sp>
      <p:grpSp>
        <p:nvGrpSpPr>
          <p:cNvPr id="4" name="Group 3">
            <a:extLst>
              <a:ext uri="{FF2B5EF4-FFF2-40B4-BE49-F238E27FC236}">
                <a16:creationId xmlns:a16="http://schemas.microsoft.com/office/drawing/2014/main" id="{DF41BBBD-C8D5-BE89-6E35-79A94622B922}"/>
              </a:ext>
            </a:extLst>
          </p:cNvPr>
          <p:cNvGrpSpPr/>
          <p:nvPr/>
        </p:nvGrpSpPr>
        <p:grpSpPr>
          <a:xfrm>
            <a:off x="6322718" y="1827067"/>
            <a:ext cx="5755313" cy="4445049"/>
            <a:chOff x="6275093" y="1827067"/>
            <a:chExt cx="5755313" cy="4445049"/>
          </a:xfrm>
        </p:grpSpPr>
        <p:pic>
          <p:nvPicPr>
            <p:cNvPr id="5" name="Picture 4">
              <a:extLst>
                <a:ext uri="{FF2B5EF4-FFF2-40B4-BE49-F238E27FC236}">
                  <a16:creationId xmlns:a16="http://schemas.microsoft.com/office/drawing/2014/main" id="{F91DF219-000B-DE2C-749F-044F4E9A1259}"/>
                </a:ext>
              </a:extLst>
            </p:cNvPr>
            <p:cNvPicPr>
              <a:picLocks noChangeAspect="1"/>
            </p:cNvPicPr>
            <p:nvPr/>
          </p:nvPicPr>
          <p:blipFill rotWithShape="1">
            <a:blip r:embed="rId2"/>
            <a:srcRect l="4646"/>
            <a:stretch/>
          </p:blipFill>
          <p:spPr>
            <a:xfrm>
              <a:off x="6400800" y="1827067"/>
              <a:ext cx="5629606" cy="4014669"/>
            </a:xfrm>
            <a:prstGeom prst="rect">
              <a:avLst/>
            </a:prstGeom>
          </p:spPr>
        </p:pic>
        <p:sp>
          <p:nvSpPr>
            <p:cNvPr id="6" name="TextBox 5">
              <a:extLst>
                <a:ext uri="{FF2B5EF4-FFF2-40B4-BE49-F238E27FC236}">
                  <a16:creationId xmlns:a16="http://schemas.microsoft.com/office/drawing/2014/main" id="{2821D22F-6431-35E1-F18B-90B83BCE57B8}"/>
                </a:ext>
              </a:extLst>
            </p:cNvPr>
            <p:cNvSpPr txBox="1"/>
            <p:nvPr/>
          </p:nvSpPr>
          <p:spPr>
            <a:xfrm>
              <a:off x="6275093" y="5902784"/>
              <a:ext cx="5516088" cy="369332"/>
            </a:xfrm>
            <a:prstGeom prst="rect">
              <a:avLst/>
            </a:prstGeom>
            <a:solidFill>
              <a:schemeClr val="accent4">
                <a:lumMod val="20000"/>
                <a:lumOff val="80000"/>
              </a:schemeClr>
            </a:solidFill>
          </p:spPr>
          <p:txBody>
            <a:bodyPr wrap="square" rtlCol="0">
              <a:spAutoFit/>
            </a:bodyPr>
            <a:lstStyle/>
            <a:p>
              <a:pPr algn="ctr"/>
              <a:r>
                <a:rPr lang="en-US" b="1" i="1" dirty="0"/>
                <a:t>Sample Cast-In Anchor to Side Concrete Slab</a:t>
              </a:r>
            </a:p>
          </p:txBody>
        </p:sp>
      </p:grpSp>
    </p:spTree>
    <p:extLst>
      <p:ext uri="{BB962C8B-B14F-4D97-AF65-F5344CB8AC3E}">
        <p14:creationId xmlns:p14="http://schemas.microsoft.com/office/powerpoint/2010/main" val="42567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C84E-37BD-51BA-04CC-DD09507A95EA}"/>
              </a:ext>
            </a:extLst>
          </p:cNvPr>
          <p:cNvSpPr>
            <a:spLocks noGrp="1"/>
          </p:cNvSpPr>
          <p:nvPr>
            <p:ph type="title"/>
          </p:nvPr>
        </p:nvSpPr>
        <p:spPr/>
        <p:txBody>
          <a:bodyPr/>
          <a:lstStyle/>
          <a:p>
            <a:r>
              <a:rPr lang="en-US" dirty="0"/>
              <a:t>Anchor Practical Considerations </a:t>
            </a:r>
            <a:r>
              <a:rPr lang="en-US" dirty="0" err="1"/>
              <a:t>cont</a:t>
            </a:r>
            <a:r>
              <a:rPr lang="en-US" dirty="0"/>
              <a:t>…</a:t>
            </a:r>
          </a:p>
        </p:txBody>
      </p:sp>
      <p:sp>
        <p:nvSpPr>
          <p:cNvPr id="3" name="Content Placeholder 2">
            <a:extLst>
              <a:ext uri="{FF2B5EF4-FFF2-40B4-BE49-F238E27FC236}">
                <a16:creationId xmlns:a16="http://schemas.microsoft.com/office/drawing/2014/main" id="{91C73861-29A0-7D31-0A28-AB5157F6E498}"/>
              </a:ext>
            </a:extLst>
          </p:cNvPr>
          <p:cNvSpPr>
            <a:spLocks noGrp="1"/>
          </p:cNvSpPr>
          <p:nvPr>
            <p:ph idx="1"/>
          </p:nvPr>
        </p:nvSpPr>
        <p:spPr/>
        <p:txBody>
          <a:bodyPr/>
          <a:lstStyle/>
          <a:p>
            <a:r>
              <a:rPr lang="en-US" dirty="0"/>
              <a:t>Anchoring into side of concrete in metal deck is special case</a:t>
            </a:r>
          </a:p>
          <a:p>
            <a:pPr lvl="1"/>
            <a:r>
              <a:rPr lang="en-US" dirty="0"/>
              <a:t>Not ideal, would not recommend structurally, but in some scenarios with light loading (guards), can be done if anchoring parallel to flutes</a:t>
            </a:r>
          </a:p>
          <a:p>
            <a:pPr lvl="1"/>
            <a:r>
              <a:rPr lang="en-US" dirty="0"/>
              <a:t>Anchor design possible parallel to flutes if 2″ concrete on 1.5″ metal deck</a:t>
            </a:r>
          </a:p>
          <a:p>
            <a:pPr lvl="2"/>
            <a:r>
              <a:rPr lang="en-US" dirty="0"/>
              <a:t>The total concrete if in lower flute 3.5″ deep, gives just enough concrete edge distance 1.75″ either side for 3/8″ Hilti HY200 anchors</a:t>
            </a:r>
          </a:p>
          <a:p>
            <a:pPr lvl="2"/>
            <a:r>
              <a:rPr lang="en-US" dirty="0"/>
              <a:t>1.75″ concrete breakout in top, 1.75″ on bottom though </a:t>
            </a:r>
            <a:br>
              <a:rPr lang="en-US" dirty="0"/>
            </a:br>
            <a:r>
              <a:rPr lang="en-US" dirty="0"/>
              <a:t>steel deck will hold any concrete from breakout on bottom</a:t>
            </a:r>
          </a:p>
          <a:p>
            <a:pPr lvl="1"/>
            <a:r>
              <a:rPr lang="en-US" b="1" dirty="0"/>
              <a:t>Design anchors with very low utilization &lt; 40 to 50% </a:t>
            </a:r>
            <a:br>
              <a:rPr lang="en-US" b="1" dirty="0"/>
            </a:br>
            <a:r>
              <a:rPr lang="en-US" b="1" dirty="0"/>
              <a:t>and make sure to input all edge distances since </a:t>
            </a:r>
            <a:br>
              <a:rPr lang="en-US" b="1" dirty="0"/>
            </a:br>
            <a:r>
              <a:rPr lang="en-US" b="1" dirty="0"/>
              <a:t>breakout cone is small and unreliable detail</a:t>
            </a:r>
          </a:p>
          <a:p>
            <a:pPr lvl="1"/>
            <a:r>
              <a:rPr lang="en-US" b="1" dirty="0"/>
              <a:t>Make sure to include note “GC to verify locations </a:t>
            </a:r>
            <a:br>
              <a:rPr lang="en-US" b="1" dirty="0"/>
            </a:br>
            <a:r>
              <a:rPr lang="en-US" b="1" dirty="0"/>
              <a:t>of anchors to be installed in flutes of deck to </a:t>
            </a:r>
            <a:br>
              <a:rPr lang="en-US" b="1" dirty="0"/>
            </a:br>
            <a:r>
              <a:rPr lang="en-US" b="1" dirty="0"/>
              <a:t>achieve min 1.75″ edge distance either side”</a:t>
            </a:r>
          </a:p>
        </p:txBody>
      </p:sp>
      <p:pic>
        <p:nvPicPr>
          <p:cNvPr id="5" name="Picture 4">
            <a:extLst>
              <a:ext uri="{FF2B5EF4-FFF2-40B4-BE49-F238E27FC236}">
                <a16:creationId xmlns:a16="http://schemas.microsoft.com/office/drawing/2014/main" id="{83A0E3BC-8508-54DE-1526-421CFD161B05}"/>
              </a:ext>
            </a:extLst>
          </p:cNvPr>
          <p:cNvPicPr>
            <a:picLocks noChangeAspect="1"/>
          </p:cNvPicPr>
          <p:nvPr/>
        </p:nvPicPr>
        <p:blipFill>
          <a:blip r:embed="rId2"/>
          <a:stretch>
            <a:fillRect/>
          </a:stretch>
        </p:blipFill>
        <p:spPr>
          <a:xfrm>
            <a:off x="6715292" y="3189084"/>
            <a:ext cx="5287755" cy="2443413"/>
          </a:xfrm>
          <a:prstGeom prst="rect">
            <a:avLst/>
          </a:prstGeom>
        </p:spPr>
      </p:pic>
      <p:sp>
        <p:nvSpPr>
          <p:cNvPr id="10" name="TextBox 9">
            <a:extLst>
              <a:ext uri="{FF2B5EF4-FFF2-40B4-BE49-F238E27FC236}">
                <a16:creationId xmlns:a16="http://schemas.microsoft.com/office/drawing/2014/main" id="{99ED36F3-009A-09E5-3006-4823EC903488}"/>
              </a:ext>
            </a:extLst>
          </p:cNvPr>
          <p:cNvSpPr txBox="1"/>
          <p:nvPr/>
        </p:nvSpPr>
        <p:spPr>
          <a:xfrm>
            <a:off x="6658052" y="5619982"/>
            <a:ext cx="5287754" cy="646331"/>
          </a:xfrm>
          <a:prstGeom prst="rect">
            <a:avLst/>
          </a:prstGeom>
          <a:solidFill>
            <a:schemeClr val="accent4">
              <a:lumMod val="20000"/>
              <a:lumOff val="80000"/>
            </a:schemeClr>
          </a:solidFill>
        </p:spPr>
        <p:txBody>
          <a:bodyPr wrap="square" rtlCol="0">
            <a:spAutoFit/>
          </a:bodyPr>
          <a:lstStyle/>
          <a:p>
            <a:pPr algn="ctr"/>
            <a:r>
              <a:rPr lang="en-US" b="1" i="1" dirty="0"/>
              <a:t>Sample Post-Installed Adhesive Anchor to Side Concrete on Metal Deck</a:t>
            </a:r>
          </a:p>
        </p:txBody>
      </p:sp>
    </p:spTree>
    <p:extLst>
      <p:ext uri="{BB962C8B-B14F-4D97-AF65-F5344CB8AC3E}">
        <p14:creationId xmlns:p14="http://schemas.microsoft.com/office/powerpoint/2010/main" val="34631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E450-071A-A9C7-D8CB-3BF23F21F341}"/>
              </a:ext>
            </a:extLst>
          </p:cNvPr>
          <p:cNvSpPr>
            <a:spLocks noGrp="1"/>
          </p:cNvSpPr>
          <p:nvPr>
            <p:ph type="title"/>
          </p:nvPr>
        </p:nvSpPr>
        <p:spPr/>
        <p:txBody>
          <a:bodyPr/>
          <a:lstStyle/>
          <a:p>
            <a:r>
              <a:rPr lang="en-US" dirty="0"/>
              <a:t>Anchor &amp; Bolt Hole Typical Dimensions</a:t>
            </a:r>
          </a:p>
        </p:txBody>
      </p:sp>
      <p:sp>
        <p:nvSpPr>
          <p:cNvPr id="3" name="Content Placeholder 2">
            <a:extLst>
              <a:ext uri="{FF2B5EF4-FFF2-40B4-BE49-F238E27FC236}">
                <a16:creationId xmlns:a16="http://schemas.microsoft.com/office/drawing/2014/main" id="{FDC5A23B-BBD8-E52C-289B-E3E8F1F3B963}"/>
              </a:ext>
            </a:extLst>
          </p:cNvPr>
          <p:cNvSpPr>
            <a:spLocks noGrp="1"/>
          </p:cNvSpPr>
          <p:nvPr>
            <p:ph idx="1"/>
          </p:nvPr>
        </p:nvSpPr>
        <p:spPr/>
        <p:txBody>
          <a:bodyPr/>
          <a:lstStyle/>
          <a:p>
            <a:r>
              <a:rPr lang="en-US" dirty="0"/>
              <a:t>Holes sizes for different bolts given in CISC Handbook</a:t>
            </a:r>
          </a:p>
        </p:txBody>
      </p:sp>
      <p:graphicFrame>
        <p:nvGraphicFramePr>
          <p:cNvPr id="4" name="Table 4">
            <a:extLst>
              <a:ext uri="{FF2B5EF4-FFF2-40B4-BE49-F238E27FC236}">
                <a16:creationId xmlns:a16="http://schemas.microsoft.com/office/drawing/2014/main" id="{8044DEF8-71AE-C503-EDE1-5671F8C0F13D}"/>
              </a:ext>
            </a:extLst>
          </p:cNvPr>
          <p:cNvGraphicFramePr>
            <a:graphicFrameLocks noGrp="1"/>
          </p:cNvGraphicFramePr>
          <p:nvPr>
            <p:extLst>
              <p:ext uri="{D42A27DB-BD31-4B8C-83A1-F6EECF244321}">
                <p14:modId xmlns:p14="http://schemas.microsoft.com/office/powerpoint/2010/main" val="3223476689"/>
              </p:ext>
            </p:extLst>
          </p:nvPr>
        </p:nvGraphicFramePr>
        <p:xfrm>
          <a:off x="886120" y="1703739"/>
          <a:ext cx="6617616" cy="4622800"/>
        </p:xfrm>
        <a:graphic>
          <a:graphicData uri="http://schemas.openxmlformats.org/drawingml/2006/table">
            <a:tbl>
              <a:tblPr firstRow="1" bandRow="1">
                <a:tableStyleId>{5940675A-B579-460E-94D1-54222C63F5DA}</a:tableStyleId>
              </a:tblPr>
              <a:tblGrid>
                <a:gridCol w="641023">
                  <a:extLst>
                    <a:ext uri="{9D8B030D-6E8A-4147-A177-3AD203B41FA5}">
                      <a16:colId xmlns:a16="http://schemas.microsoft.com/office/drawing/2014/main" val="5976096"/>
                    </a:ext>
                  </a:extLst>
                </a:gridCol>
                <a:gridCol w="848412">
                  <a:extLst>
                    <a:ext uri="{9D8B030D-6E8A-4147-A177-3AD203B41FA5}">
                      <a16:colId xmlns:a16="http://schemas.microsoft.com/office/drawing/2014/main" val="4083682019"/>
                    </a:ext>
                  </a:extLst>
                </a:gridCol>
                <a:gridCol w="1484722">
                  <a:extLst>
                    <a:ext uri="{9D8B030D-6E8A-4147-A177-3AD203B41FA5}">
                      <a16:colId xmlns:a16="http://schemas.microsoft.com/office/drawing/2014/main" val="3890714297"/>
                    </a:ext>
                  </a:extLst>
                </a:gridCol>
                <a:gridCol w="1484722">
                  <a:extLst>
                    <a:ext uri="{9D8B030D-6E8A-4147-A177-3AD203B41FA5}">
                      <a16:colId xmlns:a16="http://schemas.microsoft.com/office/drawing/2014/main" val="3305027371"/>
                    </a:ext>
                  </a:extLst>
                </a:gridCol>
                <a:gridCol w="1159496">
                  <a:extLst>
                    <a:ext uri="{9D8B030D-6E8A-4147-A177-3AD203B41FA5}">
                      <a16:colId xmlns:a16="http://schemas.microsoft.com/office/drawing/2014/main" val="58515894"/>
                    </a:ext>
                  </a:extLst>
                </a:gridCol>
                <a:gridCol w="999241">
                  <a:extLst>
                    <a:ext uri="{9D8B030D-6E8A-4147-A177-3AD203B41FA5}">
                      <a16:colId xmlns:a16="http://schemas.microsoft.com/office/drawing/2014/main" val="1933435885"/>
                    </a:ext>
                  </a:extLst>
                </a:gridCol>
              </a:tblGrid>
              <a:tr h="370840">
                <a:tc gridSpan="2">
                  <a:txBody>
                    <a:bodyPr/>
                    <a:lstStyle/>
                    <a:p>
                      <a:pPr algn="ctr"/>
                      <a:r>
                        <a:rPr lang="en-US" b="1" dirty="0"/>
                        <a:t>Bolt Ø</a:t>
                      </a:r>
                    </a:p>
                  </a:txBody>
                  <a:tcPr anchor="ctr"/>
                </a:tc>
                <a:tc hMerge="1">
                  <a:txBody>
                    <a:bodyPr/>
                    <a:lstStyle/>
                    <a:p>
                      <a:endParaRPr lang="en-US"/>
                    </a:p>
                  </a:txBody>
                  <a:tcPr/>
                </a:tc>
                <a:tc gridSpan="2">
                  <a:txBody>
                    <a:bodyPr/>
                    <a:lstStyle/>
                    <a:p>
                      <a:pPr algn="ctr"/>
                      <a:r>
                        <a:rPr lang="en-US" b="1" dirty="0"/>
                        <a:t>Standard hole Ø specified </a:t>
                      </a:r>
                    </a:p>
                    <a:p>
                      <a:pPr algn="ctr"/>
                      <a:r>
                        <a:rPr lang="en-US" b="1" dirty="0"/>
                        <a:t>(</a:t>
                      </a:r>
                      <a:r>
                        <a:rPr lang="en-US" b="1" dirty="0" err="1"/>
                        <a:t>pg</a:t>
                      </a:r>
                      <a:r>
                        <a:rPr lang="en-US" b="1" dirty="0"/>
                        <a:t> 3-113)</a:t>
                      </a:r>
                    </a:p>
                  </a:txBody>
                  <a:tcPr anchor="ctr"/>
                </a:tc>
                <a:tc hMerge="1">
                  <a:txBody>
                    <a:bodyPr/>
                    <a:lstStyle/>
                    <a:p>
                      <a:endParaRPr lang="en-US"/>
                    </a:p>
                  </a:txBody>
                  <a:tcPr/>
                </a:tc>
                <a:tc gridSpan="2">
                  <a:txBody>
                    <a:bodyPr/>
                    <a:lstStyle/>
                    <a:p>
                      <a:pPr algn="ctr"/>
                      <a:r>
                        <a:rPr lang="en-US" b="1" dirty="0"/>
                        <a:t>Max hole Ø for baseplates</a:t>
                      </a:r>
                    </a:p>
                    <a:p>
                      <a:pPr algn="ctr"/>
                      <a:r>
                        <a:rPr lang="en-US" b="1" dirty="0"/>
                        <a:t>(</a:t>
                      </a:r>
                      <a:r>
                        <a:rPr lang="en-US" b="1" dirty="0" err="1"/>
                        <a:t>pg</a:t>
                      </a:r>
                      <a:r>
                        <a:rPr lang="en-US" b="1" dirty="0"/>
                        <a:t> 4-158)</a:t>
                      </a:r>
                    </a:p>
                  </a:txBody>
                  <a:tcPr anchor="ctr"/>
                </a:tc>
                <a:tc hMerge="1">
                  <a:txBody>
                    <a:bodyPr/>
                    <a:lstStyle/>
                    <a:p>
                      <a:endParaRPr lang="en-US"/>
                    </a:p>
                  </a:txBody>
                  <a:tcPr/>
                </a:tc>
                <a:extLst>
                  <a:ext uri="{0D108BD9-81ED-4DB2-BD59-A6C34878D82A}">
                    <a16:rowId xmlns:a16="http://schemas.microsoft.com/office/drawing/2014/main" val="2234450570"/>
                  </a:ext>
                </a:extLst>
              </a:tr>
              <a:tr h="370840">
                <a:tc>
                  <a:txBody>
                    <a:bodyPr/>
                    <a:lstStyle/>
                    <a:p>
                      <a:pPr algn="ctr"/>
                      <a:r>
                        <a:rPr lang="en-US" dirty="0"/>
                        <a:t>½”</a:t>
                      </a:r>
                    </a:p>
                  </a:txBody>
                  <a:tcPr anchor="ctr"/>
                </a:tc>
                <a:tc>
                  <a:txBody>
                    <a:bodyPr/>
                    <a:lstStyle/>
                    <a:p>
                      <a:pPr algn="ctr"/>
                      <a:r>
                        <a:rPr lang="en-US" dirty="0"/>
                        <a:t>13 mm</a:t>
                      </a:r>
                    </a:p>
                  </a:txBody>
                  <a:tcPr anchor="ctr"/>
                </a:tc>
                <a:tc>
                  <a:txBody>
                    <a:bodyPr/>
                    <a:lstStyle/>
                    <a:p>
                      <a:pPr algn="ctr"/>
                      <a:r>
                        <a:rPr lang="en-US" dirty="0"/>
                        <a:t>9/16”</a:t>
                      </a:r>
                    </a:p>
                  </a:txBody>
                  <a:tcPr anchor="ctr"/>
                </a:tc>
                <a:tc>
                  <a:txBody>
                    <a:bodyPr/>
                    <a:lstStyle/>
                    <a:p>
                      <a:pPr algn="ctr"/>
                      <a:r>
                        <a:rPr lang="en-US" dirty="0"/>
                        <a:t>14 mm</a:t>
                      </a:r>
                    </a:p>
                  </a:txBody>
                  <a:tcPr anchor="ctr"/>
                </a:tc>
                <a:tc gridSpan="2">
                  <a:txBody>
                    <a:bodyPr/>
                    <a:lstStyle/>
                    <a:p>
                      <a:pPr algn="ctr"/>
                      <a:r>
                        <a:rPr lang="en-US" dirty="0"/>
                        <a:t>-</a:t>
                      </a:r>
                    </a:p>
                  </a:txBody>
                  <a:tcPr anchor="ctr"/>
                </a:tc>
                <a:tc hMerge="1">
                  <a:txBody>
                    <a:bodyPr/>
                    <a:lstStyle/>
                    <a:p>
                      <a:endParaRPr lang="en-US"/>
                    </a:p>
                  </a:txBody>
                  <a:tcPr/>
                </a:tc>
                <a:extLst>
                  <a:ext uri="{0D108BD9-81ED-4DB2-BD59-A6C34878D82A}">
                    <a16:rowId xmlns:a16="http://schemas.microsoft.com/office/drawing/2014/main" val="3751430798"/>
                  </a:ext>
                </a:extLst>
              </a:tr>
              <a:tr h="370840">
                <a:tc>
                  <a:txBody>
                    <a:bodyPr/>
                    <a:lstStyle/>
                    <a:p>
                      <a:pPr algn="ctr"/>
                      <a:r>
                        <a:rPr lang="en-US" dirty="0"/>
                        <a:t>5/8”</a:t>
                      </a:r>
                    </a:p>
                  </a:txBody>
                  <a:tcPr anchor="ctr"/>
                </a:tc>
                <a:tc>
                  <a:txBody>
                    <a:bodyPr/>
                    <a:lstStyle/>
                    <a:p>
                      <a:pPr algn="ctr"/>
                      <a:r>
                        <a:rPr lang="en-US" dirty="0"/>
                        <a:t>16 mm</a:t>
                      </a:r>
                    </a:p>
                  </a:txBody>
                  <a:tcPr anchor="ctr"/>
                </a:tc>
                <a:tc>
                  <a:txBody>
                    <a:bodyPr/>
                    <a:lstStyle/>
                    <a:p>
                      <a:pPr algn="ctr"/>
                      <a:r>
                        <a:rPr lang="en-US" dirty="0"/>
                        <a:t>11/16”</a:t>
                      </a:r>
                    </a:p>
                  </a:txBody>
                  <a:tcPr anchor="ctr"/>
                </a:tc>
                <a:tc>
                  <a:txBody>
                    <a:bodyPr/>
                    <a:lstStyle/>
                    <a:p>
                      <a:pPr algn="ctr"/>
                      <a:r>
                        <a:rPr lang="en-US" dirty="0"/>
                        <a:t>17 mm</a:t>
                      </a:r>
                    </a:p>
                  </a:txBody>
                  <a:tcPr anchor="ctr"/>
                </a:tc>
                <a:tc gridSpan="2">
                  <a:txBody>
                    <a:bodyPr/>
                    <a:lstStyle/>
                    <a:p>
                      <a:pPr algn="ctr"/>
                      <a:r>
                        <a:rPr lang="en-US" dirty="0"/>
                        <a:t>-</a:t>
                      </a:r>
                    </a:p>
                  </a:txBody>
                  <a:tcPr anchor="ctr"/>
                </a:tc>
                <a:tc hMerge="1">
                  <a:txBody>
                    <a:bodyPr/>
                    <a:lstStyle/>
                    <a:p>
                      <a:endParaRPr lang="en-US"/>
                    </a:p>
                  </a:txBody>
                  <a:tcPr/>
                </a:tc>
                <a:extLst>
                  <a:ext uri="{0D108BD9-81ED-4DB2-BD59-A6C34878D82A}">
                    <a16:rowId xmlns:a16="http://schemas.microsoft.com/office/drawing/2014/main" val="2444596877"/>
                  </a:ext>
                </a:extLst>
              </a:tr>
              <a:tr h="370840">
                <a:tc>
                  <a:txBody>
                    <a:bodyPr/>
                    <a:lstStyle/>
                    <a:p>
                      <a:pPr algn="ctr"/>
                      <a:r>
                        <a:rPr lang="en-US" dirty="0"/>
                        <a:t>¾”</a:t>
                      </a:r>
                    </a:p>
                  </a:txBody>
                  <a:tcPr anchor="ctr"/>
                </a:tc>
                <a:tc>
                  <a:txBody>
                    <a:bodyPr/>
                    <a:lstStyle/>
                    <a:p>
                      <a:pPr algn="ctr"/>
                      <a:r>
                        <a:rPr lang="en-US" dirty="0"/>
                        <a:t>19 mm</a:t>
                      </a:r>
                    </a:p>
                  </a:txBody>
                  <a:tcPr anchor="ctr"/>
                </a:tc>
                <a:tc>
                  <a:txBody>
                    <a:bodyPr/>
                    <a:lstStyle/>
                    <a:p>
                      <a:pPr algn="ctr"/>
                      <a:r>
                        <a:rPr lang="en-US" dirty="0"/>
                        <a:t>7/8”</a:t>
                      </a:r>
                    </a:p>
                  </a:txBody>
                  <a:tcPr anchor="ctr"/>
                </a:tc>
                <a:tc>
                  <a:txBody>
                    <a:bodyPr/>
                    <a:lstStyle/>
                    <a:p>
                      <a:pPr algn="ctr"/>
                      <a:r>
                        <a:rPr lang="en-US" dirty="0"/>
                        <a:t>22 mm</a:t>
                      </a:r>
                    </a:p>
                  </a:txBody>
                  <a:tcPr anchor="ctr"/>
                </a:tc>
                <a:tc>
                  <a:txBody>
                    <a:bodyPr/>
                    <a:lstStyle/>
                    <a:p>
                      <a:pPr algn="ctr"/>
                      <a:r>
                        <a:rPr lang="en-US" dirty="0"/>
                        <a:t>1 5/16”</a:t>
                      </a:r>
                    </a:p>
                  </a:txBody>
                  <a:tcPr anchor="ctr"/>
                </a:tc>
                <a:tc>
                  <a:txBody>
                    <a:bodyPr/>
                    <a:lstStyle/>
                    <a:p>
                      <a:pPr algn="ctr"/>
                      <a:r>
                        <a:rPr lang="en-US" dirty="0"/>
                        <a:t>33 mm</a:t>
                      </a:r>
                    </a:p>
                  </a:txBody>
                  <a:tcPr anchor="ctr"/>
                </a:tc>
                <a:extLst>
                  <a:ext uri="{0D108BD9-81ED-4DB2-BD59-A6C34878D82A}">
                    <a16:rowId xmlns:a16="http://schemas.microsoft.com/office/drawing/2014/main" val="3617374850"/>
                  </a:ext>
                </a:extLst>
              </a:tr>
              <a:tr h="370840">
                <a:tc>
                  <a:txBody>
                    <a:bodyPr/>
                    <a:lstStyle/>
                    <a:p>
                      <a:pPr algn="ctr"/>
                      <a:r>
                        <a:rPr lang="en-US" dirty="0"/>
                        <a:t>7/8”</a:t>
                      </a:r>
                    </a:p>
                  </a:txBody>
                  <a:tcPr anchor="ctr"/>
                </a:tc>
                <a:tc>
                  <a:txBody>
                    <a:bodyPr/>
                    <a:lstStyle/>
                    <a:p>
                      <a:pPr algn="ctr"/>
                      <a:r>
                        <a:rPr lang="en-US" dirty="0"/>
                        <a:t>22 mm</a:t>
                      </a:r>
                    </a:p>
                  </a:txBody>
                  <a:tcPr anchor="ctr"/>
                </a:tc>
                <a:tc>
                  <a:txBody>
                    <a:bodyPr/>
                    <a:lstStyle/>
                    <a:p>
                      <a:pPr algn="ctr"/>
                      <a:r>
                        <a:rPr lang="en-US" dirty="0"/>
                        <a:t>15/16”</a:t>
                      </a:r>
                    </a:p>
                  </a:txBody>
                  <a:tcPr anchor="ctr"/>
                </a:tc>
                <a:tc>
                  <a:txBody>
                    <a:bodyPr/>
                    <a:lstStyle/>
                    <a:p>
                      <a:pPr algn="ctr"/>
                      <a:r>
                        <a:rPr lang="en-US" dirty="0"/>
                        <a:t>24 mm</a:t>
                      </a:r>
                    </a:p>
                  </a:txBody>
                  <a:tcPr anchor="ctr"/>
                </a:tc>
                <a:tc>
                  <a:txBody>
                    <a:bodyPr/>
                    <a:lstStyle/>
                    <a:p>
                      <a:pPr algn="ctr"/>
                      <a:r>
                        <a:rPr lang="en-US" dirty="0"/>
                        <a:t>1 9/16”</a:t>
                      </a:r>
                    </a:p>
                  </a:txBody>
                  <a:tcPr anchor="ctr"/>
                </a:tc>
                <a:tc>
                  <a:txBody>
                    <a:bodyPr/>
                    <a:lstStyle/>
                    <a:p>
                      <a:pPr algn="ctr"/>
                      <a:r>
                        <a:rPr lang="en-US" dirty="0"/>
                        <a:t>40 mm</a:t>
                      </a:r>
                    </a:p>
                  </a:txBody>
                  <a:tcPr anchor="ctr"/>
                </a:tc>
                <a:extLst>
                  <a:ext uri="{0D108BD9-81ED-4DB2-BD59-A6C34878D82A}">
                    <a16:rowId xmlns:a16="http://schemas.microsoft.com/office/drawing/2014/main" val="2533344700"/>
                  </a:ext>
                </a:extLst>
              </a:tr>
              <a:tr h="370840">
                <a:tc>
                  <a:txBody>
                    <a:bodyPr/>
                    <a:lstStyle/>
                    <a:p>
                      <a:pPr algn="ctr"/>
                      <a:r>
                        <a:rPr lang="en-US" dirty="0"/>
                        <a:t>1”</a:t>
                      </a:r>
                    </a:p>
                  </a:txBody>
                  <a:tcPr anchor="ctr"/>
                </a:tc>
                <a:tc>
                  <a:txBody>
                    <a:bodyPr/>
                    <a:lstStyle/>
                    <a:p>
                      <a:pPr algn="ctr"/>
                      <a:r>
                        <a:rPr lang="en-US" dirty="0"/>
                        <a:t>25 mm</a:t>
                      </a:r>
                    </a:p>
                  </a:txBody>
                  <a:tcPr anchor="ctr"/>
                </a:tc>
                <a:tc>
                  <a:txBody>
                    <a:bodyPr/>
                    <a:lstStyle/>
                    <a:p>
                      <a:pPr algn="ctr"/>
                      <a:r>
                        <a:rPr lang="en-US" dirty="0"/>
                        <a:t>1 1/16”</a:t>
                      </a:r>
                    </a:p>
                  </a:txBody>
                  <a:tcPr anchor="ctr"/>
                </a:tc>
                <a:tc>
                  <a:txBody>
                    <a:bodyPr/>
                    <a:lstStyle/>
                    <a:p>
                      <a:pPr algn="ctr"/>
                      <a:r>
                        <a:rPr lang="en-US" dirty="0"/>
                        <a:t>27 mm</a:t>
                      </a:r>
                    </a:p>
                  </a:txBody>
                  <a:tcPr anchor="ctr"/>
                </a:tc>
                <a:tc>
                  <a:txBody>
                    <a:bodyPr/>
                    <a:lstStyle/>
                    <a:p>
                      <a:pPr algn="ctr"/>
                      <a:r>
                        <a:rPr lang="en-US" dirty="0"/>
                        <a:t>1 13/16”</a:t>
                      </a:r>
                    </a:p>
                  </a:txBody>
                  <a:tcPr anchor="ctr"/>
                </a:tc>
                <a:tc>
                  <a:txBody>
                    <a:bodyPr/>
                    <a:lstStyle/>
                    <a:p>
                      <a:pPr algn="ctr"/>
                      <a:r>
                        <a:rPr lang="en-US" dirty="0"/>
                        <a:t>46 mm</a:t>
                      </a:r>
                    </a:p>
                  </a:txBody>
                  <a:tcPr anchor="ctr"/>
                </a:tc>
                <a:extLst>
                  <a:ext uri="{0D108BD9-81ED-4DB2-BD59-A6C34878D82A}">
                    <a16:rowId xmlns:a16="http://schemas.microsoft.com/office/drawing/2014/main" val="384826711"/>
                  </a:ext>
                </a:extLst>
              </a:tr>
              <a:tr h="370840">
                <a:tc>
                  <a:txBody>
                    <a:bodyPr/>
                    <a:lstStyle/>
                    <a:p>
                      <a:pPr algn="ctr"/>
                      <a:r>
                        <a:rPr lang="en-US" dirty="0"/>
                        <a:t>1 ¼”</a:t>
                      </a:r>
                    </a:p>
                  </a:txBody>
                  <a:tcPr anchor="ctr"/>
                </a:tc>
                <a:tc>
                  <a:txBody>
                    <a:bodyPr/>
                    <a:lstStyle/>
                    <a:p>
                      <a:pPr algn="ctr"/>
                      <a:r>
                        <a:rPr lang="en-US" dirty="0"/>
                        <a:t>31 mm</a:t>
                      </a:r>
                    </a:p>
                  </a:txBody>
                  <a:tcPr anchor="ctr"/>
                </a:tc>
                <a:tc>
                  <a:txBody>
                    <a:bodyPr/>
                    <a:lstStyle/>
                    <a:p>
                      <a:pPr algn="ctr"/>
                      <a:r>
                        <a:rPr lang="en-US" dirty="0"/>
                        <a:t>1 3/16”</a:t>
                      </a:r>
                    </a:p>
                  </a:txBody>
                  <a:tcPr anchor="ctr"/>
                </a:tc>
                <a:tc>
                  <a:txBody>
                    <a:bodyPr/>
                    <a:lstStyle/>
                    <a:p>
                      <a:pPr algn="ctr"/>
                      <a:r>
                        <a:rPr lang="en-US" dirty="0"/>
                        <a:t>30 mm</a:t>
                      </a:r>
                    </a:p>
                  </a:txBody>
                  <a:tcPr anchor="ctr"/>
                </a:tc>
                <a:tc>
                  <a:txBody>
                    <a:bodyPr/>
                    <a:lstStyle/>
                    <a:p>
                      <a:pPr algn="ctr"/>
                      <a:r>
                        <a:rPr lang="en-US" dirty="0"/>
                        <a:t>2”</a:t>
                      </a:r>
                    </a:p>
                  </a:txBody>
                  <a:tcPr anchor="ctr"/>
                </a:tc>
                <a:tc>
                  <a:txBody>
                    <a:bodyPr/>
                    <a:lstStyle/>
                    <a:p>
                      <a:pPr algn="ctr"/>
                      <a:r>
                        <a:rPr lang="en-US" dirty="0"/>
                        <a:t>52 mm</a:t>
                      </a:r>
                    </a:p>
                  </a:txBody>
                  <a:tcPr anchor="ctr"/>
                </a:tc>
                <a:extLst>
                  <a:ext uri="{0D108BD9-81ED-4DB2-BD59-A6C34878D82A}">
                    <a16:rowId xmlns:a16="http://schemas.microsoft.com/office/drawing/2014/main" val="745279895"/>
                  </a:ext>
                </a:extLst>
              </a:tr>
              <a:tr h="370840">
                <a:tc>
                  <a:txBody>
                    <a:bodyPr/>
                    <a:lstStyle/>
                    <a:p>
                      <a:pPr algn="ctr"/>
                      <a:r>
                        <a:rPr lang="en-US" dirty="0"/>
                        <a:t>1 ½”</a:t>
                      </a:r>
                    </a:p>
                  </a:txBody>
                  <a:tcPr anchor="ctr"/>
                </a:tc>
                <a:tc>
                  <a:txBody>
                    <a:bodyPr/>
                    <a:lstStyle/>
                    <a:p>
                      <a:pPr algn="ctr"/>
                      <a:r>
                        <a:rPr lang="en-US" dirty="0"/>
                        <a:t>38 mm</a:t>
                      </a:r>
                    </a:p>
                  </a:txBody>
                  <a:tcPr anchor="ctr"/>
                </a:tc>
                <a:tc>
                  <a:txBody>
                    <a:bodyPr/>
                    <a:lstStyle/>
                    <a:p>
                      <a:pPr algn="ctr"/>
                      <a:r>
                        <a:rPr lang="en-US" dirty="0"/>
                        <a:t>1  5/16”</a:t>
                      </a:r>
                    </a:p>
                  </a:txBody>
                  <a:tcPr anchor="ctr"/>
                </a:tc>
                <a:tc>
                  <a:txBody>
                    <a:bodyPr/>
                    <a:lstStyle/>
                    <a:p>
                      <a:pPr algn="ctr"/>
                      <a:r>
                        <a:rPr lang="en-US" dirty="0"/>
                        <a:t>33 mm</a:t>
                      </a:r>
                    </a:p>
                  </a:txBody>
                  <a:tcPr anchor="ctr"/>
                </a:tc>
                <a:tc>
                  <a:txBody>
                    <a:bodyPr/>
                    <a:lstStyle/>
                    <a:p>
                      <a:pPr algn="ctr"/>
                      <a:r>
                        <a:rPr lang="en-US" dirty="0"/>
                        <a:t>2 5/16”</a:t>
                      </a:r>
                    </a:p>
                  </a:txBody>
                  <a:tcPr anchor="ctr"/>
                </a:tc>
                <a:tc>
                  <a:txBody>
                    <a:bodyPr/>
                    <a:lstStyle/>
                    <a:p>
                      <a:pPr algn="ctr"/>
                      <a:r>
                        <a:rPr lang="en-US" dirty="0"/>
                        <a:t>59 mm</a:t>
                      </a:r>
                    </a:p>
                  </a:txBody>
                  <a:tcPr anchor="ctr"/>
                </a:tc>
                <a:extLst>
                  <a:ext uri="{0D108BD9-81ED-4DB2-BD59-A6C34878D82A}">
                    <a16:rowId xmlns:a16="http://schemas.microsoft.com/office/drawing/2014/main" val="1780263402"/>
                  </a:ext>
                </a:extLst>
              </a:tr>
              <a:tr h="370840">
                <a:tc>
                  <a:txBody>
                    <a:bodyPr/>
                    <a:lstStyle/>
                    <a:p>
                      <a:pPr algn="ctr"/>
                      <a:r>
                        <a:rPr lang="en-US" dirty="0"/>
                        <a:t>1 ¾”</a:t>
                      </a:r>
                    </a:p>
                  </a:txBody>
                  <a:tcPr anchor="ctr"/>
                </a:tc>
                <a:tc>
                  <a:txBody>
                    <a:bodyPr/>
                    <a:lstStyle/>
                    <a:p>
                      <a:pPr algn="ctr"/>
                      <a:r>
                        <a:rPr lang="en-US" dirty="0"/>
                        <a:t>45 mm</a:t>
                      </a:r>
                    </a:p>
                  </a:txBody>
                  <a:tcPr anchor="ctr"/>
                </a:tc>
                <a:tc>
                  <a:txBody>
                    <a:bodyPr/>
                    <a:lstStyle/>
                    <a:p>
                      <a:pPr algn="ctr"/>
                      <a:r>
                        <a:rPr lang="en-US" dirty="0"/>
                        <a:t>1 9/16”</a:t>
                      </a:r>
                    </a:p>
                  </a:txBody>
                  <a:tcPr anchor="ctr"/>
                </a:tc>
                <a:tc>
                  <a:txBody>
                    <a:bodyPr/>
                    <a:lstStyle/>
                    <a:p>
                      <a:pPr algn="ctr"/>
                      <a:r>
                        <a:rPr lang="en-US" dirty="0"/>
                        <a:t>40 mm</a:t>
                      </a:r>
                    </a:p>
                  </a:txBody>
                  <a:tcPr anchor="ctr"/>
                </a:tc>
                <a:tc>
                  <a:txBody>
                    <a:bodyPr/>
                    <a:lstStyle/>
                    <a:p>
                      <a:pPr algn="ctr"/>
                      <a:r>
                        <a:rPr lang="en-US" dirty="0"/>
                        <a:t>2 6/8”</a:t>
                      </a:r>
                    </a:p>
                  </a:txBody>
                  <a:tcPr anchor="ctr"/>
                </a:tc>
                <a:tc>
                  <a:txBody>
                    <a:bodyPr/>
                    <a:lstStyle/>
                    <a:p>
                      <a:pPr algn="ctr"/>
                      <a:r>
                        <a:rPr lang="en-US" dirty="0"/>
                        <a:t>70 mm</a:t>
                      </a:r>
                    </a:p>
                  </a:txBody>
                  <a:tcPr anchor="ctr"/>
                </a:tc>
                <a:extLst>
                  <a:ext uri="{0D108BD9-81ED-4DB2-BD59-A6C34878D82A}">
                    <a16:rowId xmlns:a16="http://schemas.microsoft.com/office/drawing/2014/main" val="104640053"/>
                  </a:ext>
                </a:extLst>
              </a:tr>
              <a:tr h="370840">
                <a:tc>
                  <a:txBody>
                    <a:bodyPr/>
                    <a:lstStyle/>
                    <a:p>
                      <a:pPr algn="ctr"/>
                      <a:r>
                        <a:rPr lang="en-US" dirty="0"/>
                        <a:t>2”</a:t>
                      </a:r>
                    </a:p>
                  </a:txBody>
                  <a:tcPr anchor="ctr"/>
                </a:tc>
                <a:tc>
                  <a:txBody>
                    <a:bodyPr/>
                    <a:lstStyle/>
                    <a:p>
                      <a:pPr algn="ctr"/>
                      <a:r>
                        <a:rPr lang="en-US" dirty="0"/>
                        <a:t>51 mm</a:t>
                      </a:r>
                    </a:p>
                  </a:txBody>
                  <a:tcPr anchor="ctr"/>
                </a:tc>
                <a:tc gridSpan="2">
                  <a:txBody>
                    <a:bodyPr/>
                    <a:lstStyle/>
                    <a:p>
                      <a:pPr algn="ctr"/>
                      <a:r>
                        <a:rPr lang="en-US" dirty="0"/>
                        <a:t>-</a:t>
                      </a:r>
                    </a:p>
                  </a:txBody>
                  <a:tcPr anchor="ctr"/>
                </a:tc>
                <a:tc hMerge="1">
                  <a:txBody>
                    <a:bodyPr/>
                    <a:lstStyle/>
                    <a:p>
                      <a:endParaRPr lang="en-US"/>
                    </a:p>
                  </a:txBody>
                  <a:tcPr/>
                </a:tc>
                <a:tc>
                  <a:txBody>
                    <a:bodyPr/>
                    <a:lstStyle/>
                    <a:p>
                      <a:pPr algn="ctr"/>
                      <a:r>
                        <a:rPr lang="en-US" dirty="0"/>
                        <a:t>3 ¼”</a:t>
                      </a:r>
                    </a:p>
                  </a:txBody>
                  <a:tcPr anchor="ctr"/>
                </a:tc>
                <a:tc>
                  <a:txBody>
                    <a:bodyPr/>
                    <a:lstStyle/>
                    <a:p>
                      <a:pPr algn="ctr"/>
                      <a:r>
                        <a:rPr lang="en-US" dirty="0"/>
                        <a:t>83 mm</a:t>
                      </a:r>
                    </a:p>
                  </a:txBody>
                  <a:tcPr anchor="ctr"/>
                </a:tc>
                <a:extLst>
                  <a:ext uri="{0D108BD9-81ED-4DB2-BD59-A6C34878D82A}">
                    <a16:rowId xmlns:a16="http://schemas.microsoft.com/office/drawing/2014/main" val="3910881007"/>
                  </a:ext>
                </a:extLst>
              </a:tr>
              <a:tr h="370840">
                <a:tc>
                  <a:txBody>
                    <a:bodyPr/>
                    <a:lstStyle/>
                    <a:p>
                      <a:pPr algn="ctr"/>
                      <a:r>
                        <a:rPr lang="en-US" dirty="0"/>
                        <a:t>2 ½”</a:t>
                      </a:r>
                    </a:p>
                  </a:txBody>
                  <a:tcPr anchor="ctr"/>
                </a:tc>
                <a:tc>
                  <a:txBody>
                    <a:bodyPr/>
                    <a:lstStyle/>
                    <a:p>
                      <a:pPr algn="ctr"/>
                      <a:r>
                        <a:rPr lang="en-US" dirty="0"/>
                        <a:t>64 mm</a:t>
                      </a:r>
                    </a:p>
                  </a:txBody>
                  <a:tcPr anchor="ctr"/>
                </a:tc>
                <a:tc gridSpan="2">
                  <a:txBody>
                    <a:bodyPr/>
                    <a:lstStyle/>
                    <a:p>
                      <a:pPr algn="ctr"/>
                      <a:r>
                        <a:rPr lang="en-US" dirty="0"/>
                        <a:t>-</a:t>
                      </a:r>
                    </a:p>
                  </a:txBody>
                  <a:tcPr anchor="ctr"/>
                </a:tc>
                <a:tc hMerge="1">
                  <a:txBody>
                    <a:bodyPr/>
                    <a:lstStyle/>
                    <a:p>
                      <a:endParaRPr lang="en-US"/>
                    </a:p>
                  </a:txBody>
                  <a:tcPr/>
                </a:tc>
                <a:tc>
                  <a:txBody>
                    <a:bodyPr/>
                    <a:lstStyle/>
                    <a:p>
                      <a:pPr algn="ctr"/>
                      <a:r>
                        <a:rPr lang="en-US" dirty="0"/>
                        <a:t>3 ¾”</a:t>
                      </a:r>
                    </a:p>
                  </a:txBody>
                  <a:tcPr anchor="ctr"/>
                </a:tc>
                <a:tc>
                  <a:txBody>
                    <a:bodyPr/>
                    <a:lstStyle/>
                    <a:p>
                      <a:pPr algn="ctr"/>
                      <a:r>
                        <a:rPr lang="en-US" dirty="0"/>
                        <a:t>95 mm</a:t>
                      </a:r>
                    </a:p>
                  </a:txBody>
                  <a:tcPr anchor="ctr"/>
                </a:tc>
                <a:extLst>
                  <a:ext uri="{0D108BD9-81ED-4DB2-BD59-A6C34878D82A}">
                    <a16:rowId xmlns:a16="http://schemas.microsoft.com/office/drawing/2014/main" val="3630686894"/>
                  </a:ext>
                </a:extLst>
              </a:tr>
            </a:tbl>
          </a:graphicData>
        </a:graphic>
      </p:graphicFrame>
    </p:spTree>
    <p:extLst>
      <p:ext uri="{BB962C8B-B14F-4D97-AF65-F5344CB8AC3E}">
        <p14:creationId xmlns:p14="http://schemas.microsoft.com/office/powerpoint/2010/main" val="323749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1E450-071A-A9C7-D8CB-3BF23F21F341}"/>
              </a:ext>
            </a:extLst>
          </p:cNvPr>
          <p:cNvSpPr>
            <a:spLocks noGrp="1"/>
          </p:cNvSpPr>
          <p:nvPr>
            <p:ph type="title"/>
          </p:nvPr>
        </p:nvSpPr>
        <p:spPr/>
        <p:txBody>
          <a:bodyPr/>
          <a:lstStyle/>
          <a:p>
            <a:r>
              <a:rPr lang="en-US" dirty="0"/>
              <a:t>Anchor &amp; Bolt Hole Minimum Distances</a:t>
            </a:r>
          </a:p>
        </p:txBody>
      </p:sp>
      <p:sp>
        <p:nvSpPr>
          <p:cNvPr id="3" name="Content Placeholder 2">
            <a:extLst>
              <a:ext uri="{FF2B5EF4-FFF2-40B4-BE49-F238E27FC236}">
                <a16:creationId xmlns:a16="http://schemas.microsoft.com/office/drawing/2014/main" id="{FDC5A23B-BBD8-E52C-289B-E3E8F1F3B963}"/>
              </a:ext>
            </a:extLst>
          </p:cNvPr>
          <p:cNvSpPr>
            <a:spLocks noGrp="1"/>
          </p:cNvSpPr>
          <p:nvPr>
            <p:ph idx="1"/>
          </p:nvPr>
        </p:nvSpPr>
        <p:spPr/>
        <p:txBody>
          <a:bodyPr/>
          <a:lstStyle/>
          <a:p>
            <a:r>
              <a:rPr lang="en-US" dirty="0"/>
              <a:t>Bolt edge distance for different bolts given in CISC Handbook</a:t>
            </a:r>
          </a:p>
          <a:p>
            <a:r>
              <a:rPr lang="en-US" dirty="0"/>
              <a:t>Bolt pitch (spacing) CL to CL of bolts &gt;=2.7 * (bolt Ø), CSA S16-14, cl 22.3.1</a:t>
            </a:r>
          </a:p>
        </p:txBody>
      </p:sp>
      <p:graphicFrame>
        <p:nvGraphicFramePr>
          <p:cNvPr id="4" name="Table 4">
            <a:extLst>
              <a:ext uri="{FF2B5EF4-FFF2-40B4-BE49-F238E27FC236}">
                <a16:creationId xmlns:a16="http://schemas.microsoft.com/office/drawing/2014/main" id="{8044DEF8-71AE-C503-EDE1-5671F8C0F13D}"/>
              </a:ext>
            </a:extLst>
          </p:cNvPr>
          <p:cNvGraphicFramePr>
            <a:graphicFrameLocks noGrp="1"/>
          </p:cNvGraphicFramePr>
          <p:nvPr>
            <p:extLst>
              <p:ext uri="{D42A27DB-BD31-4B8C-83A1-F6EECF244321}">
                <p14:modId xmlns:p14="http://schemas.microsoft.com/office/powerpoint/2010/main" val="239073054"/>
              </p:ext>
            </p:extLst>
          </p:nvPr>
        </p:nvGraphicFramePr>
        <p:xfrm>
          <a:off x="867261" y="2156229"/>
          <a:ext cx="10699424" cy="4251960"/>
        </p:xfrm>
        <a:graphic>
          <a:graphicData uri="http://schemas.openxmlformats.org/drawingml/2006/table">
            <a:tbl>
              <a:tblPr firstRow="1" bandRow="1">
                <a:tableStyleId>{5940675A-B579-460E-94D1-54222C63F5DA}</a:tableStyleId>
              </a:tblPr>
              <a:tblGrid>
                <a:gridCol w="791852">
                  <a:extLst>
                    <a:ext uri="{9D8B030D-6E8A-4147-A177-3AD203B41FA5}">
                      <a16:colId xmlns:a16="http://schemas.microsoft.com/office/drawing/2014/main" val="5976096"/>
                    </a:ext>
                  </a:extLst>
                </a:gridCol>
                <a:gridCol w="1015644">
                  <a:extLst>
                    <a:ext uri="{9D8B030D-6E8A-4147-A177-3AD203B41FA5}">
                      <a16:colId xmlns:a16="http://schemas.microsoft.com/office/drawing/2014/main" val="3131200289"/>
                    </a:ext>
                  </a:extLst>
                </a:gridCol>
                <a:gridCol w="1259704">
                  <a:extLst>
                    <a:ext uri="{9D8B030D-6E8A-4147-A177-3AD203B41FA5}">
                      <a16:colId xmlns:a16="http://schemas.microsoft.com/office/drawing/2014/main" val="3890714297"/>
                    </a:ext>
                  </a:extLst>
                </a:gridCol>
                <a:gridCol w="1259704">
                  <a:extLst>
                    <a:ext uri="{9D8B030D-6E8A-4147-A177-3AD203B41FA5}">
                      <a16:colId xmlns:a16="http://schemas.microsoft.com/office/drawing/2014/main" val="2762232138"/>
                    </a:ext>
                  </a:extLst>
                </a:gridCol>
                <a:gridCol w="2064470">
                  <a:extLst>
                    <a:ext uri="{9D8B030D-6E8A-4147-A177-3AD203B41FA5}">
                      <a16:colId xmlns:a16="http://schemas.microsoft.com/office/drawing/2014/main" val="58515894"/>
                    </a:ext>
                  </a:extLst>
                </a:gridCol>
                <a:gridCol w="2064470">
                  <a:extLst>
                    <a:ext uri="{9D8B030D-6E8A-4147-A177-3AD203B41FA5}">
                      <a16:colId xmlns:a16="http://schemas.microsoft.com/office/drawing/2014/main" val="1251603874"/>
                    </a:ext>
                  </a:extLst>
                </a:gridCol>
                <a:gridCol w="1121790">
                  <a:extLst>
                    <a:ext uri="{9D8B030D-6E8A-4147-A177-3AD203B41FA5}">
                      <a16:colId xmlns:a16="http://schemas.microsoft.com/office/drawing/2014/main" val="1350177867"/>
                    </a:ext>
                  </a:extLst>
                </a:gridCol>
                <a:gridCol w="1121790">
                  <a:extLst>
                    <a:ext uri="{9D8B030D-6E8A-4147-A177-3AD203B41FA5}">
                      <a16:colId xmlns:a16="http://schemas.microsoft.com/office/drawing/2014/main" val="61833811"/>
                    </a:ext>
                  </a:extLst>
                </a:gridCol>
              </a:tblGrid>
              <a:tr h="370840">
                <a:tc gridSpan="2">
                  <a:txBody>
                    <a:bodyPr/>
                    <a:lstStyle/>
                    <a:p>
                      <a:pPr algn="ctr"/>
                      <a:r>
                        <a:rPr lang="en-US" b="1" dirty="0"/>
                        <a:t>Bolt Ø</a:t>
                      </a:r>
                    </a:p>
                  </a:txBody>
                  <a:tcPr anchor="ctr"/>
                </a:tc>
                <a:tc hMerge="1">
                  <a:txBody>
                    <a:bodyPr/>
                    <a:lstStyle/>
                    <a:p>
                      <a:endParaRPr lang="en-US"/>
                    </a:p>
                  </a:txBody>
                  <a:tcPr/>
                </a:tc>
                <a:tc gridSpan="2">
                  <a:txBody>
                    <a:bodyPr/>
                    <a:lstStyle/>
                    <a:p>
                      <a:pPr algn="ctr"/>
                      <a:r>
                        <a:rPr lang="en-US" b="1" dirty="0"/>
                        <a:t>Edge distance from CL bolt (sheared edge)</a:t>
                      </a:r>
                      <a:br>
                        <a:rPr lang="en-US" b="1" dirty="0"/>
                      </a:br>
                      <a:r>
                        <a:rPr lang="en-US" b="1" dirty="0"/>
                        <a:t>(Table 6, </a:t>
                      </a:r>
                      <a:r>
                        <a:rPr lang="en-US" b="1" dirty="0" err="1"/>
                        <a:t>pg</a:t>
                      </a:r>
                      <a:r>
                        <a:rPr lang="en-US" b="1" dirty="0"/>
                        <a:t> 1-165)</a:t>
                      </a:r>
                    </a:p>
                  </a:txBody>
                  <a:tcPr anchor="ctr"/>
                </a:tc>
                <a:tc hMerge="1">
                  <a:txBody>
                    <a:bodyPr/>
                    <a:lstStyle/>
                    <a:p>
                      <a:endParaRPr lang="en-US"/>
                    </a:p>
                  </a:txBody>
                  <a:tcPr/>
                </a:tc>
                <a:tc gridSpan="2">
                  <a:txBody>
                    <a:bodyPr/>
                    <a:lstStyle/>
                    <a:p>
                      <a:pPr algn="ctr"/>
                      <a:r>
                        <a:rPr lang="en-US" b="1" dirty="0"/>
                        <a:t>Edge distance from CL bolt (rolled, sawn, gas/plasma/water/laser cut edges) </a:t>
                      </a:r>
                    </a:p>
                    <a:p>
                      <a:pPr algn="ctr"/>
                      <a:r>
                        <a:rPr lang="en-US" b="1" dirty="0"/>
                        <a:t>(Table 6, </a:t>
                      </a:r>
                      <a:r>
                        <a:rPr lang="en-US" b="1" dirty="0" err="1"/>
                        <a:t>pg</a:t>
                      </a:r>
                      <a:r>
                        <a:rPr lang="en-US" b="1" dirty="0"/>
                        <a:t> 1-165)</a:t>
                      </a:r>
                    </a:p>
                  </a:txBody>
                  <a:tcPr anchor="ctr"/>
                </a:tc>
                <a:tc hMerge="1">
                  <a:txBody>
                    <a:bodyPr/>
                    <a:lstStyle/>
                    <a:p>
                      <a:endParaRPr lang="en-US"/>
                    </a:p>
                  </a:txBody>
                  <a:tcPr/>
                </a:tc>
                <a:tc gridSpan="2">
                  <a:txBody>
                    <a:bodyPr/>
                    <a:lstStyle/>
                    <a:p>
                      <a:pPr algn="ctr"/>
                      <a:r>
                        <a:rPr lang="en-US" b="1" dirty="0"/>
                        <a:t>Installation clearance from CL bolt </a:t>
                      </a:r>
                    </a:p>
                    <a:p>
                      <a:pPr algn="ctr"/>
                      <a:r>
                        <a:rPr lang="en-US" b="1" dirty="0"/>
                        <a:t>(</a:t>
                      </a:r>
                      <a:r>
                        <a:rPr lang="en-US" b="1" dirty="0" err="1"/>
                        <a:t>pg</a:t>
                      </a:r>
                      <a:r>
                        <a:rPr lang="en-US" b="1" dirty="0"/>
                        <a:t> 6-174)</a:t>
                      </a:r>
                    </a:p>
                  </a:txBody>
                  <a:tcPr anchor="ctr"/>
                </a:tc>
                <a:tc hMerge="1">
                  <a:txBody>
                    <a:bodyPr/>
                    <a:lstStyle/>
                    <a:p>
                      <a:endParaRPr lang="en-US"/>
                    </a:p>
                  </a:txBody>
                  <a:tcPr/>
                </a:tc>
                <a:extLst>
                  <a:ext uri="{0D108BD9-81ED-4DB2-BD59-A6C34878D82A}">
                    <a16:rowId xmlns:a16="http://schemas.microsoft.com/office/drawing/2014/main" val="2234450570"/>
                  </a:ext>
                </a:extLst>
              </a:tr>
              <a:tr h="370840">
                <a:tc>
                  <a:txBody>
                    <a:bodyPr/>
                    <a:lstStyle/>
                    <a:p>
                      <a:pPr algn="ctr"/>
                      <a:r>
                        <a:rPr lang="en-US" dirty="0"/>
                        <a:t>5/8”</a:t>
                      </a:r>
                    </a:p>
                  </a:txBody>
                  <a:tcPr anchor="ctr"/>
                </a:tc>
                <a:tc>
                  <a:txBody>
                    <a:bodyPr/>
                    <a:lstStyle/>
                    <a:p>
                      <a:pPr algn="ctr"/>
                      <a:r>
                        <a:rPr lang="en-US" dirty="0"/>
                        <a:t>16 mm</a:t>
                      </a:r>
                    </a:p>
                  </a:txBody>
                  <a:tcPr anchor="ctr"/>
                </a:tc>
                <a:tc>
                  <a:txBody>
                    <a:bodyPr/>
                    <a:lstStyle/>
                    <a:p>
                      <a:pPr algn="ctr"/>
                      <a:r>
                        <a:rPr lang="en-US" dirty="0"/>
                        <a:t>1 1/16”</a:t>
                      </a:r>
                    </a:p>
                  </a:txBody>
                  <a:tcPr anchor="ctr"/>
                </a:tc>
                <a:tc>
                  <a:txBody>
                    <a:bodyPr/>
                    <a:lstStyle/>
                    <a:p>
                      <a:pPr algn="ctr"/>
                      <a:r>
                        <a:rPr lang="en-US" dirty="0"/>
                        <a:t>28 mm</a:t>
                      </a:r>
                    </a:p>
                  </a:txBody>
                  <a:tcPr anchor="ctr"/>
                </a:tc>
                <a:tc>
                  <a:txBody>
                    <a:bodyPr/>
                    <a:lstStyle/>
                    <a:p>
                      <a:pPr algn="ctr"/>
                      <a:r>
                        <a:rPr lang="en-US" dirty="0"/>
                        <a:t>7/8”</a:t>
                      </a:r>
                    </a:p>
                  </a:txBody>
                  <a:tcPr anchor="ctr"/>
                </a:tc>
                <a:tc>
                  <a:txBody>
                    <a:bodyPr/>
                    <a:lstStyle/>
                    <a:p>
                      <a:pPr algn="ctr"/>
                      <a:r>
                        <a:rPr lang="en-US" dirty="0"/>
                        <a:t>22 mm</a:t>
                      </a:r>
                    </a:p>
                  </a:txBody>
                  <a:tcPr anchor="ctr"/>
                </a:tc>
                <a:tc>
                  <a:txBody>
                    <a:bodyPr/>
                    <a:lstStyle/>
                    <a:p>
                      <a:pPr algn="ctr"/>
                      <a:r>
                        <a:rPr lang="en-US" dirty="0"/>
                        <a:t>1”</a:t>
                      </a:r>
                    </a:p>
                  </a:txBody>
                  <a:tcPr anchor="ctr"/>
                </a:tc>
                <a:tc>
                  <a:txBody>
                    <a:bodyPr/>
                    <a:lstStyle/>
                    <a:p>
                      <a:pPr algn="ctr"/>
                      <a:r>
                        <a:rPr lang="en-US" dirty="0"/>
                        <a:t>25.4 mm</a:t>
                      </a:r>
                    </a:p>
                  </a:txBody>
                  <a:tcPr anchor="ctr"/>
                </a:tc>
                <a:extLst>
                  <a:ext uri="{0D108BD9-81ED-4DB2-BD59-A6C34878D82A}">
                    <a16:rowId xmlns:a16="http://schemas.microsoft.com/office/drawing/2014/main" val="2444596877"/>
                  </a:ext>
                </a:extLst>
              </a:tr>
              <a:tr h="370840">
                <a:tc>
                  <a:txBody>
                    <a:bodyPr/>
                    <a:lstStyle/>
                    <a:p>
                      <a:pPr algn="ctr"/>
                      <a:r>
                        <a:rPr lang="en-US" dirty="0"/>
                        <a:t>¾”</a:t>
                      </a:r>
                    </a:p>
                  </a:txBody>
                  <a:tcPr anchor="ctr"/>
                </a:tc>
                <a:tc>
                  <a:txBody>
                    <a:bodyPr/>
                    <a:lstStyle/>
                    <a:p>
                      <a:pPr algn="ctr"/>
                      <a:r>
                        <a:rPr lang="en-US" dirty="0"/>
                        <a:t>19 mm</a:t>
                      </a:r>
                    </a:p>
                  </a:txBody>
                  <a:tcPr anchor="ctr"/>
                </a:tc>
                <a:tc>
                  <a:txBody>
                    <a:bodyPr/>
                    <a:lstStyle/>
                    <a:p>
                      <a:pPr algn="ctr"/>
                      <a:r>
                        <a:rPr lang="en-US" dirty="0"/>
                        <a:t>1 ¼”</a:t>
                      </a:r>
                    </a:p>
                  </a:txBody>
                  <a:tcPr anchor="ctr"/>
                </a:tc>
                <a:tc>
                  <a:txBody>
                    <a:bodyPr/>
                    <a:lstStyle/>
                    <a:p>
                      <a:pPr algn="ctr"/>
                      <a:r>
                        <a:rPr lang="en-US" dirty="0"/>
                        <a:t>32 mm</a:t>
                      </a:r>
                    </a:p>
                  </a:txBody>
                  <a:tcPr anchor="ctr"/>
                </a:tc>
                <a:tc>
                  <a:txBody>
                    <a:bodyPr/>
                    <a:lstStyle/>
                    <a:p>
                      <a:pPr algn="ctr"/>
                      <a:r>
                        <a:rPr lang="en-US" dirty="0"/>
                        <a:t>1”</a:t>
                      </a:r>
                    </a:p>
                  </a:txBody>
                  <a:tcPr anchor="ctr"/>
                </a:tc>
                <a:tc>
                  <a:txBody>
                    <a:bodyPr/>
                    <a:lstStyle/>
                    <a:p>
                      <a:pPr algn="ctr"/>
                      <a:r>
                        <a:rPr lang="en-US" dirty="0"/>
                        <a:t>25 mm</a:t>
                      </a:r>
                    </a:p>
                  </a:txBody>
                  <a:tcPr anchor="ctr"/>
                </a:tc>
                <a:tc>
                  <a:txBody>
                    <a:bodyPr/>
                    <a:lstStyle/>
                    <a:p>
                      <a:pPr algn="ctr"/>
                      <a:r>
                        <a:rPr lang="en-US" dirty="0"/>
                        <a:t>1 ¼”</a:t>
                      </a:r>
                    </a:p>
                  </a:txBody>
                  <a:tcPr anchor="ctr"/>
                </a:tc>
                <a:tc>
                  <a:txBody>
                    <a:bodyPr/>
                    <a:lstStyle/>
                    <a:p>
                      <a:pPr algn="ctr"/>
                      <a:r>
                        <a:rPr lang="en-US" dirty="0"/>
                        <a:t>31.8 mm</a:t>
                      </a:r>
                    </a:p>
                  </a:txBody>
                  <a:tcPr anchor="ctr"/>
                </a:tc>
                <a:extLst>
                  <a:ext uri="{0D108BD9-81ED-4DB2-BD59-A6C34878D82A}">
                    <a16:rowId xmlns:a16="http://schemas.microsoft.com/office/drawing/2014/main" val="3617374850"/>
                  </a:ext>
                </a:extLst>
              </a:tr>
              <a:tr h="370840">
                <a:tc>
                  <a:txBody>
                    <a:bodyPr/>
                    <a:lstStyle/>
                    <a:p>
                      <a:pPr algn="ctr"/>
                      <a:r>
                        <a:rPr lang="en-US" dirty="0"/>
                        <a:t>7/8”</a:t>
                      </a:r>
                    </a:p>
                  </a:txBody>
                  <a:tcPr anchor="ctr"/>
                </a:tc>
                <a:tc>
                  <a:txBody>
                    <a:bodyPr/>
                    <a:lstStyle/>
                    <a:p>
                      <a:pPr algn="ctr"/>
                      <a:r>
                        <a:rPr lang="en-US" dirty="0"/>
                        <a:t>22 mm</a:t>
                      </a:r>
                    </a:p>
                  </a:txBody>
                  <a:tcPr anchor="ctr"/>
                </a:tc>
                <a:tc>
                  <a:txBody>
                    <a:bodyPr/>
                    <a:lstStyle/>
                    <a:p>
                      <a:pPr algn="ctr"/>
                      <a:r>
                        <a:rPr lang="en-US" dirty="0"/>
                        <a:t>1 ½”</a:t>
                      </a:r>
                    </a:p>
                  </a:txBody>
                  <a:tcPr anchor="ctr"/>
                </a:tc>
                <a:tc>
                  <a:txBody>
                    <a:bodyPr/>
                    <a:lstStyle/>
                    <a:p>
                      <a:pPr algn="ctr"/>
                      <a:r>
                        <a:rPr lang="en-US" dirty="0"/>
                        <a:t>38 mm</a:t>
                      </a:r>
                    </a:p>
                  </a:txBody>
                  <a:tcPr anchor="ctr"/>
                </a:tc>
                <a:tc>
                  <a:txBody>
                    <a:bodyPr/>
                    <a:lstStyle/>
                    <a:p>
                      <a:pPr algn="ctr"/>
                      <a:r>
                        <a:rPr lang="en-US" dirty="0"/>
                        <a:t>1 1/16”</a:t>
                      </a:r>
                    </a:p>
                  </a:txBody>
                  <a:tcPr anchor="ctr"/>
                </a:tc>
                <a:tc>
                  <a:txBody>
                    <a:bodyPr/>
                    <a:lstStyle/>
                    <a:p>
                      <a:pPr algn="ctr"/>
                      <a:r>
                        <a:rPr lang="en-US" dirty="0"/>
                        <a:t>28 mm</a:t>
                      </a:r>
                    </a:p>
                  </a:txBody>
                  <a:tcPr anchor="ctr"/>
                </a:tc>
                <a:tc>
                  <a:txBody>
                    <a:bodyPr/>
                    <a:lstStyle/>
                    <a:p>
                      <a:pPr algn="ctr"/>
                      <a:r>
                        <a:rPr lang="en-US" dirty="0"/>
                        <a:t>1 3/8”</a:t>
                      </a:r>
                    </a:p>
                  </a:txBody>
                  <a:tcPr anchor="ctr"/>
                </a:tc>
                <a:tc>
                  <a:txBody>
                    <a:bodyPr/>
                    <a:lstStyle/>
                    <a:p>
                      <a:pPr algn="ctr"/>
                      <a:r>
                        <a:rPr lang="en-US" dirty="0"/>
                        <a:t>34.9 mm</a:t>
                      </a:r>
                    </a:p>
                  </a:txBody>
                  <a:tcPr anchor="ctr"/>
                </a:tc>
                <a:extLst>
                  <a:ext uri="{0D108BD9-81ED-4DB2-BD59-A6C34878D82A}">
                    <a16:rowId xmlns:a16="http://schemas.microsoft.com/office/drawing/2014/main" val="2533344700"/>
                  </a:ext>
                </a:extLst>
              </a:tr>
              <a:tr h="370840">
                <a:tc>
                  <a:txBody>
                    <a:bodyPr/>
                    <a:lstStyle/>
                    <a:p>
                      <a:pPr algn="ctr"/>
                      <a:r>
                        <a:rPr lang="en-US" dirty="0"/>
                        <a:t>1”</a:t>
                      </a:r>
                    </a:p>
                  </a:txBody>
                  <a:tcPr anchor="ctr"/>
                </a:tc>
                <a:tc>
                  <a:txBody>
                    <a:bodyPr/>
                    <a:lstStyle/>
                    <a:p>
                      <a:pPr algn="ctr"/>
                      <a:r>
                        <a:rPr lang="en-US" dirty="0"/>
                        <a:t>25 mm</a:t>
                      </a:r>
                    </a:p>
                  </a:txBody>
                  <a:tcPr anchor="ctr"/>
                </a:tc>
                <a:tc>
                  <a:txBody>
                    <a:bodyPr/>
                    <a:lstStyle/>
                    <a:p>
                      <a:pPr algn="ctr"/>
                      <a:r>
                        <a:rPr lang="en-US" dirty="0"/>
                        <a:t>1 ¾” </a:t>
                      </a:r>
                    </a:p>
                  </a:txBody>
                  <a:tcPr anchor="ctr"/>
                </a:tc>
                <a:tc>
                  <a:txBody>
                    <a:bodyPr/>
                    <a:lstStyle/>
                    <a:p>
                      <a:pPr algn="ctr"/>
                      <a:r>
                        <a:rPr lang="en-US" dirty="0"/>
                        <a:t>44 mm</a:t>
                      </a:r>
                    </a:p>
                  </a:txBody>
                  <a:tcPr anchor="ctr"/>
                </a:tc>
                <a:tc>
                  <a:txBody>
                    <a:bodyPr/>
                    <a:lstStyle/>
                    <a:p>
                      <a:pPr algn="ctr"/>
                      <a:r>
                        <a:rPr lang="en-US" dirty="0"/>
                        <a:t>1 ¼”</a:t>
                      </a:r>
                    </a:p>
                  </a:txBody>
                  <a:tcPr anchor="ctr"/>
                </a:tc>
                <a:tc>
                  <a:txBody>
                    <a:bodyPr/>
                    <a:lstStyle/>
                    <a:p>
                      <a:pPr algn="ctr"/>
                      <a:r>
                        <a:rPr lang="en-US" dirty="0"/>
                        <a:t>32 mm</a:t>
                      </a:r>
                    </a:p>
                  </a:txBody>
                  <a:tcPr anchor="ctr"/>
                </a:tc>
                <a:tc>
                  <a:txBody>
                    <a:bodyPr/>
                    <a:lstStyle/>
                    <a:p>
                      <a:pPr algn="ctr"/>
                      <a:r>
                        <a:rPr lang="en-US" dirty="0"/>
                        <a:t>1 7/16”</a:t>
                      </a:r>
                    </a:p>
                  </a:txBody>
                  <a:tcPr anchor="ctr"/>
                </a:tc>
                <a:tc>
                  <a:txBody>
                    <a:bodyPr/>
                    <a:lstStyle/>
                    <a:p>
                      <a:pPr algn="ctr"/>
                      <a:r>
                        <a:rPr lang="en-US" dirty="0"/>
                        <a:t>36.5 mm</a:t>
                      </a:r>
                    </a:p>
                  </a:txBody>
                  <a:tcPr anchor="ctr"/>
                </a:tc>
                <a:extLst>
                  <a:ext uri="{0D108BD9-81ED-4DB2-BD59-A6C34878D82A}">
                    <a16:rowId xmlns:a16="http://schemas.microsoft.com/office/drawing/2014/main" val="384826711"/>
                  </a:ext>
                </a:extLst>
              </a:tr>
              <a:tr h="370840">
                <a:tc>
                  <a:txBody>
                    <a:bodyPr/>
                    <a:lstStyle/>
                    <a:p>
                      <a:pPr algn="ctr"/>
                      <a:r>
                        <a:rPr lang="en-US" dirty="0"/>
                        <a:t>1 1/8”</a:t>
                      </a:r>
                    </a:p>
                  </a:txBody>
                  <a:tcPr anchor="ctr"/>
                </a:tc>
                <a:tc>
                  <a:txBody>
                    <a:bodyPr/>
                    <a:lstStyle/>
                    <a:p>
                      <a:pPr algn="ctr"/>
                      <a:r>
                        <a:rPr lang="en-US" dirty="0"/>
                        <a:t>29 mm</a:t>
                      </a:r>
                    </a:p>
                  </a:txBody>
                  <a:tcPr anchor="ctr"/>
                </a:tc>
                <a:tc>
                  <a:txBody>
                    <a:bodyPr/>
                    <a:lstStyle/>
                    <a:p>
                      <a:pPr algn="ctr"/>
                      <a:r>
                        <a:rPr lang="en-US" dirty="0"/>
                        <a:t>2” </a:t>
                      </a:r>
                    </a:p>
                  </a:txBody>
                  <a:tcPr anchor="ctr"/>
                </a:tc>
                <a:tc>
                  <a:txBody>
                    <a:bodyPr/>
                    <a:lstStyle/>
                    <a:p>
                      <a:pPr algn="ctr"/>
                      <a:r>
                        <a:rPr lang="en-US" dirty="0"/>
                        <a:t>51 mm</a:t>
                      </a:r>
                    </a:p>
                  </a:txBody>
                  <a:tcPr anchor="ctr"/>
                </a:tc>
                <a:tc>
                  <a:txBody>
                    <a:bodyPr/>
                    <a:lstStyle/>
                    <a:p>
                      <a:pPr algn="ctr"/>
                      <a:r>
                        <a:rPr lang="en-US" dirty="0"/>
                        <a:t>1 ½”</a:t>
                      </a:r>
                    </a:p>
                  </a:txBody>
                  <a:tcPr anchor="ctr"/>
                </a:tc>
                <a:tc>
                  <a:txBody>
                    <a:bodyPr/>
                    <a:lstStyle/>
                    <a:p>
                      <a:pPr algn="ctr"/>
                      <a:r>
                        <a:rPr lang="en-US" dirty="0"/>
                        <a:t>38 mm</a:t>
                      </a:r>
                    </a:p>
                  </a:txBody>
                  <a:tcPr anchor="ctr"/>
                </a:tc>
                <a:tc>
                  <a:txBody>
                    <a:bodyPr/>
                    <a:lstStyle/>
                    <a:p>
                      <a:pPr algn="ctr"/>
                      <a:r>
                        <a:rPr lang="en-US" dirty="0"/>
                        <a:t>1 9/16”</a:t>
                      </a:r>
                    </a:p>
                  </a:txBody>
                  <a:tcPr anchor="ctr"/>
                </a:tc>
                <a:tc>
                  <a:txBody>
                    <a:bodyPr/>
                    <a:lstStyle/>
                    <a:p>
                      <a:pPr algn="ctr"/>
                      <a:r>
                        <a:rPr lang="en-US" dirty="0"/>
                        <a:t>39.7 mm</a:t>
                      </a:r>
                    </a:p>
                  </a:txBody>
                  <a:tcPr anchor="ctr"/>
                </a:tc>
                <a:extLst>
                  <a:ext uri="{0D108BD9-81ED-4DB2-BD59-A6C34878D82A}">
                    <a16:rowId xmlns:a16="http://schemas.microsoft.com/office/drawing/2014/main" val="745279895"/>
                  </a:ext>
                </a:extLst>
              </a:tr>
              <a:tr h="370840">
                <a:tc>
                  <a:txBody>
                    <a:bodyPr/>
                    <a:lstStyle/>
                    <a:p>
                      <a:pPr algn="ctr"/>
                      <a:r>
                        <a:rPr lang="en-US" dirty="0"/>
                        <a:t>1 ¼”</a:t>
                      </a:r>
                    </a:p>
                  </a:txBody>
                  <a:tcPr anchor="ctr"/>
                </a:tc>
                <a:tc>
                  <a:txBody>
                    <a:bodyPr/>
                    <a:lstStyle/>
                    <a:p>
                      <a:pPr algn="ctr"/>
                      <a:r>
                        <a:rPr lang="en-US" dirty="0"/>
                        <a:t>31 mm</a:t>
                      </a:r>
                    </a:p>
                  </a:txBody>
                  <a:tcPr anchor="ctr"/>
                </a:tc>
                <a:tc>
                  <a:txBody>
                    <a:bodyPr/>
                    <a:lstStyle/>
                    <a:p>
                      <a:pPr algn="ctr"/>
                      <a:r>
                        <a:rPr lang="en-US" dirty="0"/>
                        <a:t>2 ¼”</a:t>
                      </a:r>
                    </a:p>
                  </a:txBody>
                  <a:tcPr anchor="ctr"/>
                </a:tc>
                <a:tc>
                  <a:txBody>
                    <a:bodyPr/>
                    <a:lstStyle/>
                    <a:p>
                      <a:pPr algn="ctr"/>
                      <a:r>
                        <a:rPr lang="en-US" dirty="0"/>
                        <a:t>57 mm</a:t>
                      </a:r>
                    </a:p>
                  </a:txBody>
                  <a:tcPr anchor="ctr"/>
                </a:tc>
                <a:tc>
                  <a:txBody>
                    <a:bodyPr/>
                    <a:lstStyle/>
                    <a:p>
                      <a:pPr algn="ctr"/>
                      <a:r>
                        <a:rPr lang="en-US" dirty="0"/>
                        <a:t>1 5/8”</a:t>
                      </a:r>
                    </a:p>
                  </a:txBody>
                  <a:tcPr anchor="ctr"/>
                </a:tc>
                <a:tc>
                  <a:txBody>
                    <a:bodyPr/>
                    <a:lstStyle/>
                    <a:p>
                      <a:pPr algn="ctr"/>
                      <a:r>
                        <a:rPr lang="en-US" dirty="0"/>
                        <a:t>41 mm</a:t>
                      </a:r>
                    </a:p>
                  </a:txBody>
                  <a:tcPr anchor="ctr"/>
                </a:tc>
                <a:tc>
                  <a:txBody>
                    <a:bodyPr/>
                    <a:lstStyle/>
                    <a:p>
                      <a:pPr algn="ctr"/>
                      <a:r>
                        <a:rPr lang="en-US" dirty="0"/>
                        <a:t>1 11/16”</a:t>
                      </a:r>
                    </a:p>
                  </a:txBody>
                  <a:tcPr anchor="ctr"/>
                </a:tc>
                <a:tc>
                  <a:txBody>
                    <a:bodyPr/>
                    <a:lstStyle/>
                    <a:p>
                      <a:pPr algn="ctr"/>
                      <a:r>
                        <a:rPr lang="en-US" dirty="0"/>
                        <a:t>42.9 mm</a:t>
                      </a:r>
                    </a:p>
                  </a:txBody>
                  <a:tcPr anchor="ctr"/>
                </a:tc>
                <a:extLst>
                  <a:ext uri="{0D108BD9-81ED-4DB2-BD59-A6C34878D82A}">
                    <a16:rowId xmlns:a16="http://schemas.microsoft.com/office/drawing/2014/main" val="1780263402"/>
                  </a:ext>
                </a:extLst>
              </a:tr>
              <a:tr h="370840">
                <a:tc>
                  <a:txBody>
                    <a:bodyPr/>
                    <a:lstStyle/>
                    <a:p>
                      <a:pPr algn="ctr"/>
                      <a:r>
                        <a:rPr lang="en-US" dirty="0"/>
                        <a:t>1 3/8”</a:t>
                      </a:r>
                    </a:p>
                  </a:txBody>
                  <a:tcPr anchor="ctr"/>
                </a:tc>
                <a:tc>
                  <a:txBody>
                    <a:bodyPr/>
                    <a:lstStyle/>
                    <a:p>
                      <a:pPr algn="ctr"/>
                      <a:r>
                        <a:rPr lang="en-US" dirty="0"/>
                        <a:t>35 mm</a:t>
                      </a:r>
                    </a:p>
                  </a:txBody>
                  <a:tcPr anchor="ctr"/>
                </a:tc>
                <a:tc gridSpan="2">
                  <a:txBody>
                    <a:bodyPr/>
                    <a:lstStyle/>
                    <a:p>
                      <a:pPr algn="ctr"/>
                      <a:r>
                        <a:rPr lang="en-US" dirty="0"/>
                        <a:t>1.75*(bolt Ø)</a:t>
                      </a:r>
                    </a:p>
                  </a:txBody>
                  <a:tcPr anchor="ct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1.25*(bolt Ø)</a:t>
                      </a: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 ¾”</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44.5 mm</a:t>
                      </a:r>
                    </a:p>
                  </a:txBody>
                  <a:tcPr anchor="ctr"/>
                </a:tc>
                <a:extLst>
                  <a:ext uri="{0D108BD9-81ED-4DB2-BD59-A6C34878D82A}">
                    <a16:rowId xmlns:a16="http://schemas.microsoft.com/office/drawing/2014/main" val="104640053"/>
                  </a:ext>
                </a:extLst>
              </a:tr>
              <a:tr h="370840">
                <a:tc>
                  <a:txBody>
                    <a:bodyPr/>
                    <a:lstStyle/>
                    <a:p>
                      <a:pPr algn="ctr"/>
                      <a:r>
                        <a:rPr lang="en-US" dirty="0"/>
                        <a:t>1 ½”</a:t>
                      </a:r>
                    </a:p>
                  </a:txBody>
                  <a:tcPr anchor="ctr"/>
                </a:tc>
                <a:tc>
                  <a:txBody>
                    <a:bodyPr/>
                    <a:lstStyle/>
                    <a:p>
                      <a:pPr algn="ctr"/>
                      <a:r>
                        <a:rPr lang="en-US" dirty="0"/>
                        <a:t>38 mm</a:t>
                      </a:r>
                    </a:p>
                  </a:txBody>
                  <a:tcPr anchor="ctr"/>
                </a:tc>
                <a:tc gridSpan="2">
                  <a:txBody>
                    <a:bodyPr/>
                    <a:lstStyle/>
                    <a:p>
                      <a:pPr algn="ctr"/>
                      <a:r>
                        <a:rPr lang="en-US" dirty="0"/>
                        <a:t>1.75*(bolt Ø)</a:t>
                      </a:r>
                    </a:p>
                  </a:txBody>
                  <a:tcPr anchor="ct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1.25*(bolt Ø)</a:t>
                      </a:r>
                    </a:p>
                  </a:txBody>
                  <a:tcPr anchor="ctr"/>
                </a:tc>
                <a:tc hMerge="1">
                  <a:txBody>
                    <a:bodyPr/>
                    <a:lstStyle/>
                    <a:p>
                      <a:endParaRPr lang="en-US"/>
                    </a:p>
                  </a:txBody>
                  <a:tcPr/>
                </a:tc>
                <a:tc>
                  <a:txBody>
                    <a:bodyPr/>
                    <a:lstStyle/>
                    <a:p>
                      <a:pPr algn="ctr"/>
                      <a:r>
                        <a:rPr lang="en-US" dirty="0"/>
                        <a:t>1 7/8”</a:t>
                      </a:r>
                    </a:p>
                  </a:txBody>
                  <a:tcPr anchor="ctr"/>
                </a:tc>
                <a:tc>
                  <a:txBody>
                    <a:bodyPr/>
                    <a:lstStyle/>
                    <a:p>
                      <a:pPr algn="ctr"/>
                      <a:r>
                        <a:rPr lang="en-US" dirty="0"/>
                        <a:t>47.6 mm</a:t>
                      </a:r>
                    </a:p>
                  </a:txBody>
                  <a:tcPr anchor="ctr"/>
                </a:tc>
                <a:extLst>
                  <a:ext uri="{0D108BD9-81ED-4DB2-BD59-A6C34878D82A}">
                    <a16:rowId xmlns:a16="http://schemas.microsoft.com/office/drawing/2014/main" val="3910881007"/>
                  </a:ext>
                </a:extLst>
              </a:tr>
              <a:tr h="370840">
                <a:tc>
                  <a:txBody>
                    <a:bodyPr/>
                    <a:lstStyle/>
                    <a:p>
                      <a:pPr algn="ctr"/>
                      <a:r>
                        <a:rPr lang="en-US" dirty="0"/>
                        <a:t>&gt; 1 ½”</a:t>
                      </a:r>
                    </a:p>
                  </a:txBody>
                  <a:tcPr anchor="ctr"/>
                </a:tc>
                <a:tc>
                  <a:txBody>
                    <a:bodyPr/>
                    <a:lstStyle/>
                    <a:p>
                      <a:pPr algn="ctr"/>
                      <a:r>
                        <a:rPr lang="en-US" dirty="0"/>
                        <a:t>&gt; 38 mm</a:t>
                      </a:r>
                    </a:p>
                  </a:txBody>
                  <a:tcPr anchor="ctr"/>
                </a:tc>
                <a:tc gridSpan="2">
                  <a:txBody>
                    <a:bodyPr/>
                    <a:lstStyle/>
                    <a:p>
                      <a:pPr algn="ctr"/>
                      <a:r>
                        <a:rPr lang="en-US" dirty="0"/>
                        <a:t>1.75*(bolt Ø)</a:t>
                      </a:r>
                    </a:p>
                  </a:txBody>
                  <a:tcPr anchor="ct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1.25*(bolt Ø)</a:t>
                      </a:r>
                    </a:p>
                  </a:txBody>
                  <a:tcPr anchor="ct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hMerge="1">
                  <a:txBody>
                    <a:bodyPr/>
                    <a:lstStyle/>
                    <a:p>
                      <a:endParaRPr lang="en-US"/>
                    </a:p>
                  </a:txBody>
                  <a:tcPr/>
                </a:tc>
                <a:extLst>
                  <a:ext uri="{0D108BD9-81ED-4DB2-BD59-A6C34878D82A}">
                    <a16:rowId xmlns:a16="http://schemas.microsoft.com/office/drawing/2014/main" val="3630686894"/>
                  </a:ext>
                </a:extLst>
              </a:tr>
            </a:tbl>
          </a:graphicData>
        </a:graphic>
      </p:graphicFrame>
    </p:spTree>
    <p:extLst>
      <p:ext uri="{BB962C8B-B14F-4D97-AF65-F5344CB8AC3E}">
        <p14:creationId xmlns:p14="http://schemas.microsoft.com/office/powerpoint/2010/main" val="394730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B8B8D21-CD5C-5B0D-BF86-767D5CA1CB7D}"/>
              </a:ext>
            </a:extLst>
          </p:cNvPr>
          <p:cNvGrpSpPr/>
          <p:nvPr/>
        </p:nvGrpSpPr>
        <p:grpSpPr>
          <a:xfrm>
            <a:off x="6634962" y="1771107"/>
            <a:ext cx="5391204" cy="4533675"/>
            <a:chOff x="6634962" y="1771107"/>
            <a:chExt cx="5391204" cy="4533675"/>
          </a:xfrm>
        </p:grpSpPr>
        <p:pic>
          <p:nvPicPr>
            <p:cNvPr id="7" name="Picture 6">
              <a:extLst>
                <a:ext uri="{FF2B5EF4-FFF2-40B4-BE49-F238E27FC236}">
                  <a16:creationId xmlns:a16="http://schemas.microsoft.com/office/drawing/2014/main" id="{456EED9A-7D12-4D2B-21C7-F712062A9388}"/>
                </a:ext>
              </a:extLst>
            </p:cNvPr>
            <p:cNvPicPr>
              <a:picLocks noChangeAspect="1"/>
            </p:cNvPicPr>
            <p:nvPr/>
          </p:nvPicPr>
          <p:blipFill>
            <a:blip r:embed="rId2"/>
            <a:stretch>
              <a:fillRect/>
            </a:stretch>
          </p:blipFill>
          <p:spPr>
            <a:xfrm>
              <a:off x="6634962" y="1771107"/>
              <a:ext cx="5391204" cy="4160200"/>
            </a:xfrm>
            <a:prstGeom prst="rect">
              <a:avLst/>
            </a:prstGeom>
          </p:spPr>
        </p:pic>
        <p:sp>
          <p:nvSpPr>
            <p:cNvPr id="4" name="TextBox 3">
              <a:extLst>
                <a:ext uri="{FF2B5EF4-FFF2-40B4-BE49-F238E27FC236}">
                  <a16:creationId xmlns:a16="http://schemas.microsoft.com/office/drawing/2014/main" id="{50FB4920-BCA5-A7BA-2702-DF43FA68F05C}"/>
                </a:ext>
              </a:extLst>
            </p:cNvPr>
            <p:cNvSpPr txBox="1"/>
            <p:nvPr/>
          </p:nvSpPr>
          <p:spPr>
            <a:xfrm>
              <a:off x="6779479" y="5935450"/>
              <a:ext cx="5235400" cy="369332"/>
            </a:xfrm>
            <a:prstGeom prst="rect">
              <a:avLst/>
            </a:prstGeom>
            <a:solidFill>
              <a:schemeClr val="accent4">
                <a:lumMod val="20000"/>
                <a:lumOff val="80000"/>
              </a:schemeClr>
            </a:solidFill>
          </p:spPr>
          <p:txBody>
            <a:bodyPr wrap="square" rtlCol="0">
              <a:spAutoFit/>
            </a:bodyPr>
            <a:lstStyle/>
            <a:p>
              <a:pPr algn="ctr"/>
              <a:r>
                <a:rPr lang="en-US" b="1" i="1" dirty="0"/>
                <a:t>Sample Column Baseplate Pier Size</a:t>
              </a:r>
            </a:p>
          </p:txBody>
        </p:sp>
      </p:grpSp>
      <p:sp>
        <p:nvSpPr>
          <p:cNvPr id="2" name="Title 1">
            <a:extLst>
              <a:ext uri="{FF2B5EF4-FFF2-40B4-BE49-F238E27FC236}">
                <a16:creationId xmlns:a16="http://schemas.microsoft.com/office/drawing/2014/main" id="{6911E450-071A-A9C7-D8CB-3BF23F21F341}"/>
              </a:ext>
            </a:extLst>
          </p:cNvPr>
          <p:cNvSpPr>
            <a:spLocks noGrp="1"/>
          </p:cNvSpPr>
          <p:nvPr>
            <p:ph type="title"/>
          </p:nvPr>
        </p:nvSpPr>
        <p:spPr/>
        <p:txBody>
          <a:bodyPr/>
          <a:lstStyle/>
          <a:p>
            <a:r>
              <a:rPr lang="en-US" dirty="0"/>
              <a:t>Typical Anchor Baseplate Pier Sizes</a:t>
            </a:r>
          </a:p>
        </p:txBody>
      </p:sp>
      <p:sp>
        <p:nvSpPr>
          <p:cNvPr id="3" name="Content Placeholder 2">
            <a:extLst>
              <a:ext uri="{FF2B5EF4-FFF2-40B4-BE49-F238E27FC236}">
                <a16:creationId xmlns:a16="http://schemas.microsoft.com/office/drawing/2014/main" id="{FDC5A23B-BBD8-E52C-289B-E3E8F1F3B963}"/>
              </a:ext>
            </a:extLst>
          </p:cNvPr>
          <p:cNvSpPr>
            <a:spLocks noGrp="1"/>
          </p:cNvSpPr>
          <p:nvPr>
            <p:ph idx="1"/>
          </p:nvPr>
        </p:nvSpPr>
        <p:spPr>
          <a:xfrm>
            <a:off x="527685" y="1291472"/>
            <a:ext cx="6146492" cy="5170818"/>
          </a:xfrm>
        </p:spPr>
        <p:txBody>
          <a:bodyPr/>
          <a:lstStyle/>
          <a:p>
            <a:r>
              <a:rPr lang="en-US" dirty="0"/>
              <a:t>&lt;1”Ø anchors need 1.5” installation clearance </a:t>
            </a:r>
          </a:p>
          <a:p>
            <a:r>
              <a:rPr lang="en-US" dirty="0"/>
              <a:t>Baseplates are typically rolled and gas cut, so &lt;1”Ø anchor needs 1.5” edge distance</a:t>
            </a:r>
          </a:p>
          <a:p>
            <a:r>
              <a:rPr lang="en-US" dirty="0"/>
              <a:t>Grout on top of pier and under baseplate to ensure level and even bearing, 1.5” thick and 1.5” wider from baseplate edge</a:t>
            </a:r>
          </a:p>
          <a:p>
            <a:r>
              <a:rPr lang="en-US" dirty="0"/>
              <a:t>Pier should have 1.5” extra room for grout</a:t>
            </a:r>
          </a:p>
          <a:p>
            <a:r>
              <a:rPr lang="en-US" dirty="0"/>
              <a:t>This means for typical anchor &lt;1”Ø:</a:t>
            </a:r>
          </a:p>
          <a:p>
            <a:pPr lvl="1"/>
            <a:r>
              <a:rPr lang="en-US" dirty="0"/>
              <a:t>Baseplate width = (col width) + 6”</a:t>
            </a:r>
          </a:p>
          <a:p>
            <a:pPr lvl="2"/>
            <a:r>
              <a:rPr lang="en-US" dirty="0"/>
              <a:t>1.5” either side of each anchor</a:t>
            </a:r>
          </a:p>
          <a:p>
            <a:pPr lvl="1"/>
            <a:r>
              <a:rPr lang="en-US" dirty="0"/>
              <a:t>Pier width = (</a:t>
            </a:r>
            <a:r>
              <a:rPr lang="en-US" dirty="0" err="1"/>
              <a:t>basepl</a:t>
            </a:r>
            <a:r>
              <a:rPr lang="en-US" dirty="0"/>
              <a:t> width) + 6”</a:t>
            </a:r>
          </a:p>
          <a:p>
            <a:pPr lvl="2"/>
            <a:r>
              <a:rPr lang="en-US" dirty="0"/>
              <a:t>1.5 either side for grout + 1.5 either side for pier</a:t>
            </a:r>
          </a:p>
        </p:txBody>
      </p:sp>
      <p:sp>
        <p:nvSpPr>
          <p:cNvPr id="21" name="TextBox 20">
            <a:extLst>
              <a:ext uri="{FF2B5EF4-FFF2-40B4-BE49-F238E27FC236}">
                <a16:creationId xmlns:a16="http://schemas.microsoft.com/office/drawing/2014/main" id="{6760709D-E07F-F310-7DD0-EF81D9E78393}"/>
              </a:ext>
            </a:extLst>
          </p:cNvPr>
          <p:cNvSpPr txBox="1"/>
          <p:nvPr/>
        </p:nvSpPr>
        <p:spPr>
          <a:xfrm>
            <a:off x="6935704" y="1344382"/>
            <a:ext cx="849011" cy="843316"/>
          </a:xfrm>
          <a:prstGeom prst="rect">
            <a:avLst/>
          </a:prstGeom>
          <a:noFill/>
          <a:ln>
            <a:solidFill>
              <a:srgbClr val="FF0000"/>
            </a:solidFill>
          </a:ln>
        </p:spPr>
        <p:txBody>
          <a:bodyPr wrap="square" rtlCol="0">
            <a:spAutoFit/>
          </a:bodyPr>
          <a:lstStyle/>
          <a:p>
            <a:pPr algn="ctr"/>
            <a:r>
              <a:rPr lang="en-US" sz="1200" dirty="0"/>
              <a:t>All spacing between red lines min 1.5”</a:t>
            </a:r>
          </a:p>
        </p:txBody>
      </p:sp>
      <p:grpSp>
        <p:nvGrpSpPr>
          <p:cNvPr id="35" name="Group 34">
            <a:extLst>
              <a:ext uri="{FF2B5EF4-FFF2-40B4-BE49-F238E27FC236}">
                <a16:creationId xmlns:a16="http://schemas.microsoft.com/office/drawing/2014/main" id="{B3592F9D-6817-9A83-4706-54FAF8BC99E8}"/>
              </a:ext>
            </a:extLst>
          </p:cNvPr>
          <p:cNvGrpSpPr/>
          <p:nvPr/>
        </p:nvGrpSpPr>
        <p:grpSpPr>
          <a:xfrm>
            <a:off x="7949791" y="2235998"/>
            <a:ext cx="128998" cy="316706"/>
            <a:chOff x="8623688" y="2550323"/>
            <a:chExt cx="128998" cy="316706"/>
          </a:xfrm>
        </p:grpSpPr>
        <p:cxnSp>
          <p:nvCxnSpPr>
            <p:cNvPr id="11" name="Straight Connector 10">
              <a:extLst>
                <a:ext uri="{FF2B5EF4-FFF2-40B4-BE49-F238E27FC236}">
                  <a16:creationId xmlns:a16="http://schemas.microsoft.com/office/drawing/2014/main" id="{D8955716-F811-213E-177D-9DEA71F42D09}"/>
                </a:ext>
              </a:extLst>
            </p:cNvPr>
            <p:cNvCxnSpPr/>
            <p:nvPr/>
          </p:nvCxnSpPr>
          <p:spPr>
            <a:xfrm flipV="1">
              <a:off x="8649175" y="2550323"/>
              <a:ext cx="0" cy="316706"/>
            </a:xfrm>
            <a:prstGeom prst="line">
              <a:avLst/>
            </a:prstGeom>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F7BD14-6886-AA8F-433E-7C819551EE0C}"/>
                </a:ext>
              </a:extLst>
            </p:cNvPr>
            <p:cNvGrpSpPr/>
            <p:nvPr/>
          </p:nvGrpSpPr>
          <p:grpSpPr>
            <a:xfrm>
              <a:off x="8623688" y="2550323"/>
              <a:ext cx="128998" cy="316706"/>
              <a:chOff x="8623688" y="2550323"/>
              <a:chExt cx="128998" cy="316706"/>
            </a:xfrm>
          </p:grpSpPr>
          <p:cxnSp>
            <p:nvCxnSpPr>
              <p:cNvPr id="10" name="Straight Connector 9">
                <a:extLst>
                  <a:ext uri="{FF2B5EF4-FFF2-40B4-BE49-F238E27FC236}">
                    <a16:creationId xmlns:a16="http://schemas.microsoft.com/office/drawing/2014/main" id="{F5775C29-743B-EF2E-608A-6EEF696A8F4E}"/>
                  </a:ext>
                </a:extLst>
              </p:cNvPr>
              <p:cNvCxnSpPr/>
              <p:nvPr/>
            </p:nvCxnSpPr>
            <p:spPr>
              <a:xfrm flipV="1">
                <a:off x="8727758" y="2550323"/>
                <a:ext cx="0" cy="316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3442C1-84BB-0DF1-1E78-0479F55C37F8}"/>
                  </a:ext>
                </a:extLst>
              </p:cNvPr>
              <p:cNvCxnSpPr>
                <a:cxnSpLocks/>
              </p:cNvCxnSpPr>
              <p:nvPr/>
            </p:nvCxnSpPr>
            <p:spPr>
              <a:xfrm flipH="1">
                <a:off x="8649175" y="2583660"/>
                <a:ext cx="78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187A4A-791E-EE76-9688-D95CF1E355B5}"/>
                  </a:ext>
                </a:extLst>
              </p:cNvPr>
              <p:cNvCxnSpPr>
                <a:cxnSpLocks/>
              </p:cNvCxnSpPr>
              <p:nvPr/>
            </p:nvCxnSpPr>
            <p:spPr>
              <a:xfrm flipH="1">
                <a:off x="8704740" y="2562705"/>
                <a:ext cx="47946" cy="4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EB84CD-14BE-73B9-1CA1-894070FCB8C0}"/>
                  </a:ext>
                </a:extLst>
              </p:cNvPr>
              <p:cNvCxnSpPr>
                <a:cxnSpLocks/>
              </p:cNvCxnSpPr>
              <p:nvPr/>
            </p:nvCxnSpPr>
            <p:spPr>
              <a:xfrm flipH="1">
                <a:off x="8623688" y="2562705"/>
                <a:ext cx="47946" cy="4191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2CCA96CA-F5EA-B99D-5D68-F5D00F4D7004}"/>
              </a:ext>
            </a:extLst>
          </p:cNvPr>
          <p:cNvGrpSpPr/>
          <p:nvPr/>
        </p:nvGrpSpPr>
        <p:grpSpPr>
          <a:xfrm>
            <a:off x="7872916" y="2235998"/>
            <a:ext cx="102362" cy="316706"/>
            <a:chOff x="8546813" y="2550323"/>
            <a:chExt cx="102362" cy="316706"/>
          </a:xfrm>
        </p:grpSpPr>
        <p:cxnSp>
          <p:nvCxnSpPr>
            <p:cNvPr id="14" name="Straight Connector 13">
              <a:extLst>
                <a:ext uri="{FF2B5EF4-FFF2-40B4-BE49-F238E27FC236}">
                  <a16:creationId xmlns:a16="http://schemas.microsoft.com/office/drawing/2014/main" id="{B7210904-6755-3401-3F26-09FC41598DDF}"/>
                </a:ext>
              </a:extLst>
            </p:cNvPr>
            <p:cNvCxnSpPr/>
            <p:nvPr/>
          </p:nvCxnSpPr>
          <p:spPr>
            <a:xfrm flipV="1">
              <a:off x="8570596" y="2550323"/>
              <a:ext cx="0" cy="316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C12961-DB5F-15AC-8EE2-FD510A73683A}"/>
                </a:ext>
              </a:extLst>
            </p:cNvPr>
            <p:cNvCxnSpPr>
              <a:cxnSpLocks/>
            </p:cNvCxnSpPr>
            <p:nvPr/>
          </p:nvCxnSpPr>
          <p:spPr>
            <a:xfrm flipH="1">
              <a:off x="8570592" y="2583660"/>
              <a:ext cx="78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EBFFB9F-7AEC-B92E-9E7A-C814050F9D97}"/>
                </a:ext>
              </a:extLst>
            </p:cNvPr>
            <p:cNvCxnSpPr>
              <a:cxnSpLocks/>
            </p:cNvCxnSpPr>
            <p:nvPr/>
          </p:nvCxnSpPr>
          <p:spPr>
            <a:xfrm flipH="1">
              <a:off x="8546813" y="2562705"/>
              <a:ext cx="47946" cy="419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0D9390-86B9-E21E-B892-02AFB597C83A}"/>
              </a:ext>
            </a:extLst>
          </p:cNvPr>
          <p:cNvGrpSpPr/>
          <p:nvPr/>
        </p:nvGrpSpPr>
        <p:grpSpPr>
          <a:xfrm>
            <a:off x="7790570" y="2235998"/>
            <a:ext cx="103747" cy="481012"/>
            <a:chOff x="8464467" y="2550323"/>
            <a:chExt cx="103747" cy="481012"/>
          </a:xfrm>
        </p:grpSpPr>
        <p:cxnSp>
          <p:nvCxnSpPr>
            <p:cNvPr id="15" name="Straight Connector 14">
              <a:extLst>
                <a:ext uri="{FF2B5EF4-FFF2-40B4-BE49-F238E27FC236}">
                  <a16:creationId xmlns:a16="http://schemas.microsoft.com/office/drawing/2014/main" id="{3CF2C0B1-201E-06AB-10B1-8B82412A0F51}"/>
                </a:ext>
              </a:extLst>
            </p:cNvPr>
            <p:cNvCxnSpPr>
              <a:cxnSpLocks/>
            </p:cNvCxnSpPr>
            <p:nvPr/>
          </p:nvCxnSpPr>
          <p:spPr>
            <a:xfrm flipV="1">
              <a:off x="8489631" y="2550323"/>
              <a:ext cx="0" cy="481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19FD6B-354B-E42E-4388-D05735B905C0}"/>
                </a:ext>
              </a:extLst>
            </p:cNvPr>
            <p:cNvCxnSpPr>
              <a:cxnSpLocks/>
            </p:cNvCxnSpPr>
            <p:nvPr/>
          </p:nvCxnSpPr>
          <p:spPr>
            <a:xfrm flipH="1">
              <a:off x="8489631" y="2583660"/>
              <a:ext cx="785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A84354-4701-A663-2D5F-CA7B1A0B4665}"/>
                </a:ext>
              </a:extLst>
            </p:cNvPr>
            <p:cNvCxnSpPr>
              <a:cxnSpLocks/>
            </p:cNvCxnSpPr>
            <p:nvPr/>
          </p:nvCxnSpPr>
          <p:spPr>
            <a:xfrm flipH="1">
              <a:off x="8464467" y="2562705"/>
              <a:ext cx="47946" cy="4191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98B3D0F-9623-3B0D-5C2C-BC9BA2B9D4D8}"/>
              </a:ext>
            </a:extLst>
          </p:cNvPr>
          <p:cNvGrpSpPr/>
          <p:nvPr/>
        </p:nvGrpSpPr>
        <p:grpSpPr>
          <a:xfrm>
            <a:off x="7693408" y="2235998"/>
            <a:ext cx="122326" cy="481012"/>
            <a:chOff x="8367305" y="2550323"/>
            <a:chExt cx="122326" cy="481012"/>
          </a:xfrm>
        </p:grpSpPr>
        <p:cxnSp>
          <p:nvCxnSpPr>
            <p:cNvPr id="17" name="Straight Connector 16">
              <a:extLst>
                <a:ext uri="{FF2B5EF4-FFF2-40B4-BE49-F238E27FC236}">
                  <a16:creationId xmlns:a16="http://schemas.microsoft.com/office/drawing/2014/main" id="{EDF7FE3D-FDD4-957C-CB6F-E6B8AF38A839}"/>
                </a:ext>
              </a:extLst>
            </p:cNvPr>
            <p:cNvCxnSpPr>
              <a:cxnSpLocks/>
            </p:cNvCxnSpPr>
            <p:nvPr/>
          </p:nvCxnSpPr>
          <p:spPr>
            <a:xfrm flipV="1">
              <a:off x="8391991" y="2550323"/>
              <a:ext cx="0" cy="481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ED335E-B3BC-6816-A1E1-2B1147CA8537}"/>
                </a:ext>
              </a:extLst>
            </p:cNvPr>
            <p:cNvCxnSpPr>
              <a:cxnSpLocks/>
            </p:cNvCxnSpPr>
            <p:nvPr/>
          </p:nvCxnSpPr>
          <p:spPr>
            <a:xfrm flipH="1">
              <a:off x="8391278" y="2583660"/>
              <a:ext cx="983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FF0FC0-A5E5-C773-0FEB-2E5B504B03C3}"/>
                </a:ext>
              </a:extLst>
            </p:cNvPr>
            <p:cNvCxnSpPr>
              <a:cxnSpLocks/>
            </p:cNvCxnSpPr>
            <p:nvPr/>
          </p:nvCxnSpPr>
          <p:spPr>
            <a:xfrm flipH="1">
              <a:off x="8367305" y="2562705"/>
              <a:ext cx="47946" cy="4191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726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500"/>
                                        <p:tgtEl>
                                          <p:spTgt spid="3">
                                            <p:txEl>
                                              <p:pRg st="5" end="5"/>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500"/>
                                        <p:tgtEl>
                                          <p:spTgt spid="3">
                                            <p:txEl>
                                              <p:pRg st="6" end="6"/>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Effect transition="in" filter="fade">
                                      <p:cBhvr>
                                        <p:cTn id="54" dur="500"/>
                                        <p:tgtEl>
                                          <p:spTgt spid="3">
                                            <p:txEl>
                                              <p:pRg st="7" end="7"/>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F4D8-6CCA-F5A3-C8FB-2A7EA54E7375}"/>
              </a:ext>
            </a:extLst>
          </p:cNvPr>
          <p:cNvSpPr>
            <a:spLocks noGrp="1"/>
          </p:cNvSpPr>
          <p:nvPr>
            <p:ph type="ctrTitle"/>
          </p:nvPr>
        </p:nvSpPr>
        <p:spPr/>
        <p:txBody>
          <a:bodyPr/>
          <a:lstStyle/>
          <a:p>
            <a:r>
              <a:rPr lang="en-US" dirty="0"/>
              <a:t>2. Concrete Reinforcement</a:t>
            </a:r>
          </a:p>
        </p:txBody>
      </p:sp>
      <p:sp>
        <p:nvSpPr>
          <p:cNvPr id="3" name="Subtitle 2">
            <a:extLst>
              <a:ext uri="{FF2B5EF4-FFF2-40B4-BE49-F238E27FC236}">
                <a16:creationId xmlns:a16="http://schemas.microsoft.com/office/drawing/2014/main" id="{7F33C053-5C6D-DC8F-58A8-04A2CBD202B7}"/>
              </a:ext>
            </a:extLst>
          </p:cNvPr>
          <p:cNvSpPr>
            <a:spLocks noGrp="1"/>
          </p:cNvSpPr>
          <p:nvPr>
            <p:ph type="subTitle" idx="1"/>
          </p:nvPr>
        </p:nvSpPr>
        <p:spPr/>
        <p:txBody>
          <a:bodyPr/>
          <a:lstStyle/>
          <a:p>
            <a:pPr marL="749808" lvl="1" indent="-457200" algn="l">
              <a:buFont typeface="+mj-lt"/>
              <a:buAutoNum type="alphaLcParenR"/>
            </a:pPr>
            <a:r>
              <a:rPr lang="en-US" dirty="0"/>
              <a:t>Typical concrete rebar</a:t>
            </a:r>
          </a:p>
          <a:p>
            <a:pPr marL="749808" lvl="1" indent="-457200" algn="l">
              <a:buFont typeface="+mj-lt"/>
              <a:buAutoNum type="alphaLcParenR"/>
            </a:pPr>
            <a:r>
              <a:rPr lang="en-US" dirty="0"/>
              <a:t>Concrete rebar types</a:t>
            </a:r>
          </a:p>
          <a:p>
            <a:pPr marL="749808" lvl="1" indent="-457200" algn="l">
              <a:buFont typeface="+mj-lt"/>
              <a:buAutoNum type="alphaLcParenR"/>
            </a:pPr>
            <a:r>
              <a:rPr lang="en-US" dirty="0"/>
              <a:t>Code requirements &amp; recommendations</a:t>
            </a:r>
          </a:p>
          <a:p>
            <a:pPr marL="749808" lvl="1" indent="-457200" algn="l">
              <a:buFont typeface="+mj-lt"/>
              <a:buAutoNum type="alphaLcParenR"/>
            </a:pPr>
            <a:r>
              <a:rPr lang="en-US" dirty="0"/>
              <a:t>Key notes on reinforcement requirements</a:t>
            </a:r>
          </a:p>
          <a:p>
            <a:pPr marL="749808" lvl="1" indent="-457200" algn="l">
              <a:buFont typeface="+mj-lt"/>
              <a:buAutoNum type="alphaLcParenR"/>
            </a:pPr>
            <a:r>
              <a:rPr lang="en-US" dirty="0"/>
              <a:t>Reinforcement details good practices</a:t>
            </a:r>
          </a:p>
          <a:p>
            <a:pPr marL="749808" lvl="1" indent="-457200" algn="l">
              <a:buFont typeface="+mj-lt"/>
              <a:buAutoNum type="alphaLcParenR"/>
            </a:pPr>
            <a:endParaRPr lang="en-US" dirty="0"/>
          </a:p>
          <a:p>
            <a:endParaRPr lang="en-US" dirty="0"/>
          </a:p>
        </p:txBody>
      </p:sp>
    </p:spTree>
    <p:extLst>
      <p:ext uri="{BB962C8B-B14F-4D97-AF65-F5344CB8AC3E}">
        <p14:creationId xmlns:p14="http://schemas.microsoft.com/office/powerpoint/2010/main" val="662330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D513-F2C9-590E-A2B2-789532AE5A2D}"/>
              </a:ext>
            </a:extLst>
          </p:cNvPr>
          <p:cNvSpPr>
            <a:spLocks noGrp="1"/>
          </p:cNvSpPr>
          <p:nvPr>
            <p:ph type="title"/>
          </p:nvPr>
        </p:nvSpPr>
        <p:spPr/>
        <p:txBody>
          <a:bodyPr/>
          <a:lstStyle/>
          <a:p>
            <a:r>
              <a:rPr lang="en-US" dirty="0"/>
              <a:t>Typical Concrete Rebar</a:t>
            </a:r>
          </a:p>
        </p:txBody>
      </p:sp>
      <p:sp>
        <p:nvSpPr>
          <p:cNvPr id="3" name="Content Placeholder 2">
            <a:extLst>
              <a:ext uri="{FF2B5EF4-FFF2-40B4-BE49-F238E27FC236}">
                <a16:creationId xmlns:a16="http://schemas.microsoft.com/office/drawing/2014/main" id="{F08418CD-D011-A846-D4C9-850CB771B383}"/>
              </a:ext>
            </a:extLst>
          </p:cNvPr>
          <p:cNvSpPr>
            <a:spLocks noGrp="1"/>
          </p:cNvSpPr>
          <p:nvPr>
            <p:ph idx="1"/>
          </p:nvPr>
        </p:nvSpPr>
        <p:spPr/>
        <p:txBody>
          <a:bodyPr/>
          <a:lstStyle/>
          <a:p>
            <a:r>
              <a:rPr lang="en-US" dirty="0"/>
              <a:t>Typically rebar is CSA G30.18-M92 grade 400R (</a:t>
            </a:r>
            <a:r>
              <a:rPr lang="en-US" dirty="0" err="1"/>
              <a:t>Fy</a:t>
            </a:r>
            <a:r>
              <a:rPr lang="en-US" dirty="0"/>
              <a:t> = 400 </a:t>
            </a:r>
            <a:r>
              <a:rPr lang="en-US" dirty="0" err="1"/>
              <a:t>Mpa</a:t>
            </a:r>
            <a:r>
              <a:rPr lang="en-US" dirty="0"/>
              <a:t>, regular)</a:t>
            </a:r>
          </a:p>
          <a:p>
            <a:pPr lvl="1"/>
            <a:r>
              <a:rPr lang="en-US" dirty="0"/>
              <a:t>Rebar strengths are 300 / 400 / 500 </a:t>
            </a:r>
            <a:r>
              <a:rPr lang="en-US" dirty="0" err="1"/>
              <a:t>Mpa</a:t>
            </a:r>
            <a:endParaRPr lang="en-US" dirty="0"/>
          </a:p>
          <a:p>
            <a:pPr lvl="1"/>
            <a:r>
              <a:rPr lang="en-US" dirty="0"/>
              <a:t>Can be regular “R” rebar, or weldable “W” rebar</a:t>
            </a:r>
          </a:p>
          <a:p>
            <a:r>
              <a:rPr lang="en-US" dirty="0"/>
              <a:t>Typical max lengths of rebar</a:t>
            </a:r>
          </a:p>
          <a:p>
            <a:pPr lvl="1"/>
            <a:r>
              <a:rPr lang="en-US" dirty="0"/>
              <a:t>10M, length generally &lt;12m = 40’ </a:t>
            </a:r>
          </a:p>
          <a:p>
            <a:pPr lvl="1"/>
            <a:r>
              <a:rPr lang="en-US" dirty="0"/>
              <a:t>15M and larger, length generally &lt;18m = 60’</a:t>
            </a:r>
          </a:p>
          <a:p>
            <a:pPr lvl="1"/>
            <a:r>
              <a:rPr lang="en-US" dirty="0"/>
              <a:t>Generally for ease on site placing bars, max length 9m = 30’</a:t>
            </a:r>
          </a:p>
          <a:p>
            <a:pPr lvl="2"/>
            <a:r>
              <a:rPr lang="en-US" dirty="0"/>
              <a:t>Where rebar is needed longer, bars typically lap spliced</a:t>
            </a:r>
          </a:p>
          <a:p>
            <a:r>
              <a:rPr lang="en-US" dirty="0"/>
              <a:t>Generally, 30M rebar are unwieldy on site, better </a:t>
            </a:r>
            <a:br>
              <a:rPr lang="en-US" dirty="0"/>
            </a:br>
            <a:r>
              <a:rPr lang="en-US" dirty="0"/>
              <a:t>practice to use more 25M instead</a:t>
            </a:r>
          </a:p>
          <a:p>
            <a:endParaRPr lang="en-US" dirty="0"/>
          </a:p>
        </p:txBody>
      </p:sp>
      <p:grpSp>
        <p:nvGrpSpPr>
          <p:cNvPr id="11" name="Group 10">
            <a:extLst>
              <a:ext uri="{FF2B5EF4-FFF2-40B4-BE49-F238E27FC236}">
                <a16:creationId xmlns:a16="http://schemas.microsoft.com/office/drawing/2014/main" id="{20239F21-F609-E0AB-5C6D-FBD9E61E5DFF}"/>
              </a:ext>
            </a:extLst>
          </p:cNvPr>
          <p:cNvGrpSpPr/>
          <p:nvPr/>
        </p:nvGrpSpPr>
        <p:grpSpPr>
          <a:xfrm>
            <a:off x="7438230" y="1669258"/>
            <a:ext cx="4220370" cy="3376609"/>
            <a:chOff x="7438230" y="1669258"/>
            <a:chExt cx="4220370" cy="3376609"/>
          </a:xfrm>
        </p:grpSpPr>
        <p:pic>
          <p:nvPicPr>
            <p:cNvPr id="9" name="Picture 8">
              <a:extLst>
                <a:ext uri="{FF2B5EF4-FFF2-40B4-BE49-F238E27FC236}">
                  <a16:creationId xmlns:a16="http://schemas.microsoft.com/office/drawing/2014/main" id="{D11C4A6B-B027-677D-77CE-2B270635480A}"/>
                </a:ext>
              </a:extLst>
            </p:cNvPr>
            <p:cNvPicPr>
              <a:picLocks noChangeAspect="1"/>
            </p:cNvPicPr>
            <p:nvPr/>
          </p:nvPicPr>
          <p:blipFill>
            <a:blip r:embed="rId2"/>
            <a:stretch>
              <a:fillRect/>
            </a:stretch>
          </p:blipFill>
          <p:spPr>
            <a:xfrm>
              <a:off x="7477664" y="1669258"/>
              <a:ext cx="4180936" cy="3026347"/>
            </a:xfrm>
            <a:prstGeom prst="rect">
              <a:avLst/>
            </a:prstGeom>
          </p:spPr>
        </p:pic>
        <p:sp>
          <p:nvSpPr>
            <p:cNvPr id="10" name="TextBox 9">
              <a:extLst>
                <a:ext uri="{FF2B5EF4-FFF2-40B4-BE49-F238E27FC236}">
                  <a16:creationId xmlns:a16="http://schemas.microsoft.com/office/drawing/2014/main" id="{34C2EB62-5E11-CA87-F4D9-6ABBD5E0CF2C}"/>
                </a:ext>
              </a:extLst>
            </p:cNvPr>
            <p:cNvSpPr txBox="1"/>
            <p:nvPr/>
          </p:nvSpPr>
          <p:spPr>
            <a:xfrm>
              <a:off x="7438230" y="4676535"/>
              <a:ext cx="3933434" cy="369332"/>
            </a:xfrm>
            <a:prstGeom prst="rect">
              <a:avLst/>
            </a:prstGeom>
            <a:solidFill>
              <a:schemeClr val="accent4">
                <a:lumMod val="20000"/>
                <a:lumOff val="80000"/>
              </a:schemeClr>
            </a:solidFill>
          </p:spPr>
          <p:txBody>
            <a:bodyPr wrap="square" rtlCol="0">
              <a:spAutoFit/>
            </a:bodyPr>
            <a:lstStyle/>
            <a:p>
              <a:pPr algn="ctr"/>
              <a:r>
                <a:rPr lang="en-US" b="1" i="1" dirty="0"/>
                <a:t>Typical Rebar Markings</a:t>
              </a:r>
            </a:p>
          </p:txBody>
        </p:sp>
      </p:grpSp>
    </p:spTree>
    <p:extLst>
      <p:ext uri="{BB962C8B-B14F-4D97-AF65-F5344CB8AC3E}">
        <p14:creationId xmlns:p14="http://schemas.microsoft.com/office/powerpoint/2010/main" val="38516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D513-F2C9-590E-A2B2-789532AE5A2D}"/>
              </a:ext>
            </a:extLst>
          </p:cNvPr>
          <p:cNvSpPr>
            <a:spLocks noGrp="1"/>
          </p:cNvSpPr>
          <p:nvPr>
            <p:ph type="title"/>
          </p:nvPr>
        </p:nvSpPr>
        <p:spPr/>
        <p:txBody>
          <a:bodyPr/>
          <a:lstStyle/>
          <a:p>
            <a:r>
              <a:rPr lang="en-US" dirty="0"/>
              <a:t>Concrete Rebar Types</a:t>
            </a:r>
          </a:p>
        </p:txBody>
      </p:sp>
      <p:sp>
        <p:nvSpPr>
          <p:cNvPr id="3" name="Content Placeholder 2">
            <a:extLst>
              <a:ext uri="{FF2B5EF4-FFF2-40B4-BE49-F238E27FC236}">
                <a16:creationId xmlns:a16="http://schemas.microsoft.com/office/drawing/2014/main" id="{F08418CD-D011-A846-D4C9-850CB771B383}"/>
              </a:ext>
            </a:extLst>
          </p:cNvPr>
          <p:cNvSpPr>
            <a:spLocks noGrp="1"/>
          </p:cNvSpPr>
          <p:nvPr>
            <p:ph idx="1"/>
          </p:nvPr>
        </p:nvSpPr>
        <p:spPr/>
        <p:txBody>
          <a:bodyPr/>
          <a:lstStyle/>
          <a:p>
            <a:r>
              <a:rPr lang="en-US" dirty="0"/>
              <a:t>Standard reinforcing steel forms a passive thin oxide layer due to concrete providing high pH environment, providing some corrosion resistance</a:t>
            </a:r>
          </a:p>
          <a:p>
            <a:pPr lvl="1"/>
            <a:r>
              <a:rPr lang="en-US" dirty="0"/>
              <a:t>Ductile failure mode, typical design procedure of reinforced concrete</a:t>
            </a:r>
          </a:p>
          <a:p>
            <a:pPr lvl="1"/>
            <a:r>
              <a:rPr lang="en-US" dirty="0"/>
              <a:t>Tight rust/scale acceptable and increases bond with concrete (RSIC manual of standard practice)</a:t>
            </a:r>
          </a:p>
          <a:p>
            <a:r>
              <a:rPr lang="en-US" dirty="0"/>
              <a:t>There are other bar types that offer more corrosion resistance</a:t>
            </a:r>
          </a:p>
          <a:p>
            <a:pPr lvl="1"/>
            <a:r>
              <a:rPr lang="en-US" dirty="0"/>
              <a:t>They are typically more expensive, and some must be designed with different design principles </a:t>
            </a:r>
          </a:p>
          <a:p>
            <a:pPr lvl="1"/>
            <a:r>
              <a:rPr lang="en-US" dirty="0"/>
              <a:t>Ensure compatible chairs, spacers and ties are used for different bar types </a:t>
            </a:r>
          </a:p>
          <a:p>
            <a:pPr lvl="2"/>
            <a:r>
              <a:rPr lang="en-US" dirty="0"/>
              <a:t>e.g. galvanized wire for galvanized rebar or plastic ties for epoxy coated steel</a:t>
            </a:r>
          </a:p>
          <a:p>
            <a:endParaRPr lang="en-US" dirty="0"/>
          </a:p>
        </p:txBody>
      </p:sp>
    </p:spTree>
    <p:extLst>
      <p:ext uri="{BB962C8B-B14F-4D97-AF65-F5344CB8AC3E}">
        <p14:creationId xmlns:p14="http://schemas.microsoft.com/office/powerpoint/2010/main" val="34961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D513-F2C9-590E-A2B2-789532AE5A2D}"/>
              </a:ext>
            </a:extLst>
          </p:cNvPr>
          <p:cNvSpPr>
            <a:spLocks noGrp="1"/>
          </p:cNvSpPr>
          <p:nvPr>
            <p:ph type="title"/>
          </p:nvPr>
        </p:nvSpPr>
        <p:spPr/>
        <p:txBody>
          <a:bodyPr/>
          <a:lstStyle/>
          <a:p>
            <a:r>
              <a:rPr lang="en-US" dirty="0"/>
              <a:t>Concrete Rebar Types </a:t>
            </a:r>
            <a:r>
              <a:rPr lang="en-US" dirty="0" err="1"/>
              <a:t>cont</a:t>
            </a:r>
            <a:r>
              <a:rPr lang="en-US" dirty="0"/>
              <a:t>…</a:t>
            </a:r>
          </a:p>
        </p:txBody>
      </p:sp>
      <p:graphicFrame>
        <p:nvGraphicFramePr>
          <p:cNvPr id="4" name="Table 4">
            <a:extLst>
              <a:ext uri="{FF2B5EF4-FFF2-40B4-BE49-F238E27FC236}">
                <a16:creationId xmlns:a16="http://schemas.microsoft.com/office/drawing/2014/main" id="{4742F5C7-70A5-F153-296E-A35E1F492E76}"/>
              </a:ext>
            </a:extLst>
          </p:cNvPr>
          <p:cNvGraphicFramePr>
            <a:graphicFrameLocks noGrp="1"/>
          </p:cNvGraphicFramePr>
          <p:nvPr>
            <p:extLst>
              <p:ext uri="{D42A27DB-BD31-4B8C-83A1-F6EECF244321}">
                <p14:modId xmlns:p14="http://schemas.microsoft.com/office/powerpoint/2010/main" val="1950102115"/>
              </p:ext>
            </p:extLst>
          </p:nvPr>
        </p:nvGraphicFramePr>
        <p:xfrm>
          <a:off x="593814" y="1163541"/>
          <a:ext cx="11186854" cy="1285240"/>
        </p:xfrm>
        <a:graphic>
          <a:graphicData uri="http://schemas.openxmlformats.org/drawingml/2006/table">
            <a:tbl>
              <a:tblPr firstRow="1" bandRow="1">
                <a:tableStyleId>{5940675A-B579-460E-94D1-54222C63F5DA}</a:tableStyleId>
              </a:tblPr>
              <a:tblGrid>
                <a:gridCol w="1964659">
                  <a:extLst>
                    <a:ext uri="{9D8B030D-6E8A-4147-A177-3AD203B41FA5}">
                      <a16:colId xmlns:a16="http://schemas.microsoft.com/office/drawing/2014/main" val="597587610"/>
                    </a:ext>
                  </a:extLst>
                </a:gridCol>
                <a:gridCol w="2835563">
                  <a:extLst>
                    <a:ext uri="{9D8B030D-6E8A-4147-A177-3AD203B41FA5}">
                      <a16:colId xmlns:a16="http://schemas.microsoft.com/office/drawing/2014/main" val="3058804235"/>
                    </a:ext>
                  </a:extLst>
                </a:gridCol>
                <a:gridCol w="4147128">
                  <a:extLst>
                    <a:ext uri="{9D8B030D-6E8A-4147-A177-3AD203B41FA5}">
                      <a16:colId xmlns:a16="http://schemas.microsoft.com/office/drawing/2014/main" val="2552364537"/>
                    </a:ext>
                  </a:extLst>
                </a:gridCol>
                <a:gridCol w="2239504">
                  <a:extLst>
                    <a:ext uri="{9D8B030D-6E8A-4147-A177-3AD203B41FA5}">
                      <a16:colId xmlns:a16="http://schemas.microsoft.com/office/drawing/2014/main" val="1796029422"/>
                    </a:ext>
                  </a:extLst>
                </a:gridCol>
              </a:tblGrid>
              <a:tr h="370840">
                <a:tc>
                  <a:txBody>
                    <a:bodyPr/>
                    <a:lstStyle/>
                    <a:p>
                      <a:r>
                        <a:rPr lang="en-US" b="1" dirty="0"/>
                        <a:t>Rebar Type</a:t>
                      </a:r>
                    </a:p>
                  </a:txBody>
                  <a:tcPr/>
                </a:tc>
                <a:tc>
                  <a:txBody>
                    <a:bodyPr/>
                    <a:lstStyle/>
                    <a:p>
                      <a:r>
                        <a:rPr lang="en-US" b="1" dirty="0"/>
                        <a:t>Corrosion Resistance</a:t>
                      </a:r>
                    </a:p>
                  </a:txBody>
                  <a:tcPr/>
                </a:tc>
                <a:tc>
                  <a:txBody>
                    <a:bodyPr/>
                    <a:lstStyle/>
                    <a:p>
                      <a:r>
                        <a:rPr lang="en-US" b="1" dirty="0"/>
                        <a:t>Notes</a:t>
                      </a:r>
                    </a:p>
                  </a:txBody>
                  <a:tcPr/>
                </a:tc>
                <a:tc>
                  <a:txBody>
                    <a:bodyPr/>
                    <a:lstStyle/>
                    <a:p>
                      <a:r>
                        <a:rPr lang="en-US" b="1" dirty="0"/>
                        <a:t>Design Method</a:t>
                      </a:r>
                    </a:p>
                  </a:txBody>
                  <a:tcPr/>
                </a:tc>
                <a:extLst>
                  <a:ext uri="{0D108BD9-81ED-4DB2-BD59-A6C34878D82A}">
                    <a16:rowId xmlns:a16="http://schemas.microsoft.com/office/drawing/2014/main" val="846229503"/>
                  </a:ext>
                </a:extLst>
              </a:tr>
              <a:tr h="370840">
                <a:tc>
                  <a:txBody>
                    <a:bodyPr/>
                    <a:lstStyle/>
                    <a:p>
                      <a:r>
                        <a:rPr lang="en-US" dirty="0"/>
                        <a:t>Galvanized steel</a:t>
                      </a:r>
                    </a:p>
                    <a:p>
                      <a:r>
                        <a:rPr lang="en-US" dirty="0"/>
                        <a:t>CSA G164-M92 &amp;</a:t>
                      </a:r>
                    </a:p>
                    <a:p>
                      <a:r>
                        <a:rPr lang="en-US" dirty="0"/>
                        <a:t>ASTM A767M</a:t>
                      </a:r>
                    </a:p>
                  </a:txBody>
                  <a:tcPr/>
                </a:tc>
                <a:tc>
                  <a:txBody>
                    <a:bodyPr/>
                    <a:lstStyle/>
                    <a:p>
                      <a:r>
                        <a:rPr lang="en-US" dirty="0"/>
                        <a:t>High resistance</a:t>
                      </a:r>
                    </a:p>
                    <a:p>
                      <a:endParaRPr lang="en-US" sz="800" dirty="0"/>
                    </a:p>
                    <a:p>
                      <a:r>
                        <a:rPr lang="en-US" dirty="0"/>
                        <a:t>Has protective zinc coating</a:t>
                      </a:r>
                    </a:p>
                  </a:txBody>
                  <a:tcPr/>
                </a:tc>
                <a:tc>
                  <a:txBody>
                    <a:bodyPr/>
                    <a:lstStyle/>
                    <a:p>
                      <a:r>
                        <a:rPr lang="en-US" dirty="0"/>
                        <a:t>More expensive per bar than standard steel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design method and strength as standard steel</a:t>
                      </a:r>
                    </a:p>
                  </a:txBody>
                  <a:tcPr/>
                </a:tc>
                <a:extLst>
                  <a:ext uri="{0D108BD9-81ED-4DB2-BD59-A6C34878D82A}">
                    <a16:rowId xmlns:a16="http://schemas.microsoft.com/office/drawing/2014/main" val="2148946880"/>
                  </a:ext>
                </a:extLst>
              </a:tr>
            </a:tbl>
          </a:graphicData>
        </a:graphic>
      </p:graphicFrame>
      <p:graphicFrame>
        <p:nvGraphicFramePr>
          <p:cNvPr id="7" name="Table 4">
            <a:extLst>
              <a:ext uri="{FF2B5EF4-FFF2-40B4-BE49-F238E27FC236}">
                <a16:creationId xmlns:a16="http://schemas.microsoft.com/office/drawing/2014/main" id="{E6753C04-541B-3086-23DB-3BB628079252}"/>
              </a:ext>
            </a:extLst>
          </p:cNvPr>
          <p:cNvGraphicFramePr>
            <a:graphicFrameLocks noGrp="1"/>
          </p:cNvGraphicFramePr>
          <p:nvPr>
            <p:extLst>
              <p:ext uri="{D42A27DB-BD31-4B8C-83A1-F6EECF244321}">
                <p14:modId xmlns:p14="http://schemas.microsoft.com/office/powerpoint/2010/main" val="3310602159"/>
              </p:ext>
            </p:extLst>
          </p:nvPr>
        </p:nvGraphicFramePr>
        <p:xfrm>
          <a:off x="593814" y="2447396"/>
          <a:ext cx="11186854" cy="1310640"/>
        </p:xfrm>
        <a:graphic>
          <a:graphicData uri="http://schemas.openxmlformats.org/drawingml/2006/table">
            <a:tbl>
              <a:tblPr firstRow="1" bandRow="1">
                <a:tableStyleId>{5940675A-B579-460E-94D1-54222C63F5DA}</a:tableStyleId>
              </a:tblPr>
              <a:tblGrid>
                <a:gridCol w="1964659">
                  <a:extLst>
                    <a:ext uri="{9D8B030D-6E8A-4147-A177-3AD203B41FA5}">
                      <a16:colId xmlns:a16="http://schemas.microsoft.com/office/drawing/2014/main" val="597587610"/>
                    </a:ext>
                  </a:extLst>
                </a:gridCol>
                <a:gridCol w="2835563">
                  <a:extLst>
                    <a:ext uri="{9D8B030D-6E8A-4147-A177-3AD203B41FA5}">
                      <a16:colId xmlns:a16="http://schemas.microsoft.com/office/drawing/2014/main" val="3058804235"/>
                    </a:ext>
                  </a:extLst>
                </a:gridCol>
                <a:gridCol w="4147128">
                  <a:extLst>
                    <a:ext uri="{9D8B030D-6E8A-4147-A177-3AD203B41FA5}">
                      <a16:colId xmlns:a16="http://schemas.microsoft.com/office/drawing/2014/main" val="2552364537"/>
                    </a:ext>
                  </a:extLst>
                </a:gridCol>
                <a:gridCol w="2239504">
                  <a:extLst>
                    <a:ext uri="{9D8B030D-6E8A-4147-A177-3AD203B41FA5}">
                      <a16:colId xmlns:a16="http://schemas.microsoft.com/office/drawing/2014/main" val="1796029422"/>
                    </a:ext>
                  </a:extLst>
                </a:gridCol>
              </a:tblGrid>
              <a:tr h="370840">
                <a:tc>
                  <a:txBody>
                    <a:bodyPr/>
                    <a:lstStyle/>
                    <a:p>
                      <a:r>
                        <a:rPr lang="en-US" dirty="0"/>
                        <a:t>Stainless steel</a:t>
                      </a:r>
                    </a:p>
                    <a:p>
                      <a:r>
                        <a:rPr lang="en-US" dirty="0"/>
                        <a:t>ASTM A955M &amp; </a:t>
                      </a:r>
                    </a:p>
                    <a:p>
                      <a:r>
                        <a:rPr lang="en-US" dirty="0"/>
                        <a:t>CSA G30.18</a:t>
                      </a:r>
                    </a:p>
                  </a:txBody>
                  <a:tcPr/>
                </a:tc>
                <a:tc>
                  <a:txBody>
                    <a:bodyPr/>
                    <a:lstStyle/>
                    <a:p>
                      <a:r>
                        <a:rPr lang="en-US" dirty="0"/>
                        <a:t>Very high if no contact with incompatible metal</a:t>
                      </a:r>
                    </a:p>
                    <a:p>
                      <a:endParaRPr lang="en-US" sz="800" dirty="0"/>
                    </a:p>
                    <a:p>
                      <a:r>
                        <a:rPr lang="en-US" dirty="0"/>
                        <a:t>Metal composition does not corrode in concrete / air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expensive per bar than galvanized steel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Avoid contamination from standard steel (galvanic corrosion)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design method as standard steel with a lower </a:t>
                      </a:r>
                      <a:r>
                        <a:rPr lang="en-US" dirty="0" err="1"/>
                        <a:t>Fy</a:t>
                      </a:r>
                      <a:endParaRPr lang="en-US" dirty="0"/>
                    </a:p>
                  </a:txBody>
                  <a:tcPr/>
                </a:tc>
                <a:extLst>
                  <a:ext uri="{0D108BD9-81ED-4DB2-BD59-A6C34878D82A}">
                    <a16:rowId xmlns:a16="http://schemas.microsoft.com/office/drawing/2014/main" val="3432600084"/>
                  </a:ext>
                </a:extLst>
              </a:tr>
            </a:tbl>
          </a:graphicData>
        </a:graphic>
      </p:graphicFrame>
      <p:graphicFrame>
        <p:nvGraphicFramePr>
          <p:cNvPr id="8" name="Table 4">
            <a:extLst>
              <a:ext uri="{FF2B5EF4-FFF2-40B4-BE49-F238E27FC236}">
                <a16:creationId xmlns:a16="http://schemas.microsoft.com/office/drawing/2014/main" id="{39273A70-FC3D-8B58-7E06-B5669D5CDE2A}"/>
              </a:ext>
            </a:extLst>
          </p:cNvPr>
          <p:cNvGraphicFramePr>
            <a:graphicFrameLocks noGrp="1"/>
          </p:cNvGraphicFramePr>
          <p:nvPr>
            <p:extLst>
              <p:ext uri="{D42A27DB-BD31-4B8C-83A1-F6EECF244321}">
                <p14:modId xmlns:p14="http://schemas.microsoft.com/office/powerpoint/2010/main" val="3869156956"/>
              </p:ext>
            </p:extLst>
          </p:nvPr>
        </p:nvGraphicFramePr>
        <p:xfrm>
          <a:off x="593814" y="3756207"/>
          <a:ext cx="11186854" cy="1706880"/>
        </p:xfrm>
        <a:graphic>
          <a:graphicData uri="http://schemas.openxmlformats.org/drawingml/2006/table">
            <a:tbl>
              <a:tblPr firstRow="1" bandRow="1">
                <a:tableStyleId>{5940675A-B579-460E-94D1-54222C63F5DA}</a:tableStyleId>
              </a:tblPr>
              <a:tblGrid>
                <a:gridCol w="1964659">
                  <a:extLst>
                    <a:ext uri="{9D8B030D-6E8A-4147-A177-3AD203B41FA5}">
                      <a16:colId xmlns:a16="http://schemas.microsoft.com/office/drawing/2014/main" val="597587610"/>
                    </a:ext>
                  </a:extLst>
                </a:gridCol>
                <a:gridCol w="2835563">
                  <a:extLst>
                    <a:ext uri="{9D8B030D-6E8A-4147-A177-3AD203B41FA5}">
                      <a16:colId xmlns:a16="http://schemas.microsoft.com/office/drawing/2014/main" val="3058804235"/>
                    </a:ext>
                  </a:extLst>
                </a:gridCol>
                <a:gridCol w="4147128">
                  <a:extLst>
                    <a:ext uri="{9D8B030D-6E8A-4147-A177-3AD203B41FA5}">
                      <a16:colId xmlns:a16="http://schemas.microsoft.com/office/drawing/2014/main" val="2552364537"/>
                    </a:ext>
                  </a:extLst>
                </a:gridCol>
                <a:gridCol w="2239504">
                  <a:extLst>
                    <a:ext uri="{9D8B030D-6E8A-4147-A177-3AD203B41FA5}">
                      <a16:colId xmlns:a16="http://schemas.microsoft.com/office/drawing/2014/main" val="1796029422"/>
                    </a:ext>
                  </a:extLst>
                </a:gridCol>
              </a:tblGrid>
              <a:tr h="370840">
                <a:tc>
                  <a:txBody>
                    <a:bodyPr/>
                    <a:lstStyle/>
                    <a:p>
                      <a:r>
                        <a:rPr lang="en-US" dirty="0"/>
                        <a:t>Epoxy-coated steel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ASTM A755 D3963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TYPICALLY AVOID – see notes</a:t>
                      </a:r>
                    </a:p>
                  </a:txBody>
                  <a:tcPr/>
                </a:tc>
                <a:tc>
                  <a:txBody>
                    <a:bodyPr/>
                    <a:lstStyle/>
                    <a:p>
                      <a:r>
                        <a:rPr lang="en-US" dirty="0"/>
                        <a:t>High resistance if undamaged</a:t>
                      </a:r>
                    </a:p>
                    <a:p>
                      <a:endParaRPr lang="en-US" sz="800" dirty="0"/>
                    </a:p>
                    <a:p>
                      <a:r>
                        <a:rPr lang="en-US" dirty="0"/>
                        <a:t>Standard steel bar coated with epoxy</a:t>
                      </a:r>
                    </a:p>
                  </a:txBody>
                  <a:tcPr/>
                </a:tc>
                <a:tc>
                  <a:txBody>
                    <a:bodyPr/>
                    <a:lstStyle/>
                    <a:p>
                      <a:r>
                        <a:rPr lang="en-US" b="1" dirty="0"/>
                        <a:t>Nicks in bars coating provides concentrated corrosion site</a:t>
                      </a:r>
                    </a:p>
                    <a:p>
                      <a:endParaRPr lang="en-US" sz="800" dirty="0"/>
                    </a:p>
                    <a:p>
                      <a:r>
                        <a:rPr lang="en-US" dirty="0"/>
                        <a:t>UV reduces coating effectiveness</a:t>
                      </a:r>
                    </a:p>
                    <a:p>
                      <a:endParaRPr lang="en-US" sz="800" dirty="0"/>
                    </a:p>
                    <a:p>
                      <a:r>
                        <a:rPr lang="en-US" dirty="0"/>
                        <a:t>In event of fire, heat will often coating and reduce bond (CSA A23.3,m cl 3.1.1)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design method and strength as standard steel</a:t>
                      </a:r>
                    </a:p>
                  </a:txBody>
                  <a:tcPr/>
                </a:tc>
                <a:extLst>
                  <a:ext uri="{0D108BD9-81ED-4DB2-BD59-A6C34878D82A}">
                    <a16:rowId xmlns:a16="http://schemas.microsoft.com/office/drawing/2014/main" val="1732243734"/>
                  </a:ext>
                </a:extLst>
              </a:tr>
            </a:tbl>
          </a:graphicData>
        </a:graphic>
      </p:graphicFrame>
      <p:graphicFrame>
        <p:nvGraphicFramePr>
          <p:cNvPr id="9" name="Table 4">
            <a:extLst>
              <a:ext uri="{FF2B5EF4-FFF2-40B4-BE49-F238E27FC236}">
                <a16:creationId xmlns:a16="http://schemas.microsoft.com/office/drawing/2014/main" id="{5B90D6BE-07B3-AB16-1C8E-E17B782822E5}"/>
              </a:ext>
            </a:extLst>
          </p:cNvPr>
          <p:cNvGraphicFramePr>
            <a:graphicFrameLocks noGrp="1"/>
          </p:cNvGraphicFramePr>
          <p:nvPr>
            <p:extLst>
              <p:ext uri="{D42A27DB-BD31-4B8C-83A1-F6EECF244321}">
                <p14:modId xmlns:p14="http://schemas.microsoft.com/office/powerpoint/2010/main" val="2932002110"/>
              </p:ext>
            </p:extLst>
          </p:nvPr>
        </p:nvGraphicFramePr>
        <p:xfrm>
          <a:off x="593814" y="5464932"/>
          <a:ext cx="11186854" cy="914400"/>
        </p:xfrm>
        <a:graphic>
          <a:graphicData uri="http://schemas.openxmlformats.org/drawingml/2006/table">
            <a:tbl>
              <a:tblPr firstRow="1" bandRow="1">
                <a:tableStyleId>{5940675A-B579-460E-94D1-54222C63F5DA}</a:tableStyleId>
              </a:tblPr>
              <a:tblGrid>
                <a:gridCol w="1964659">
                  <a:extLst>
                    <a:ext uri="{9D8B030D-6E8A-4147-A177-3AD203B41FA5}">
                      <a16:colId xmlns:a16="http://schemas.microsoft.com/office/drawing/2014/main" val="597587610"/>
                    </a:ext>
                  </a:extLst>
                </a:gridCol>
                <a:gridCol w="2835563">
                  <a:extLst>
                    <a:ext uri="{9D8B030D-6E8A-4147-A177-3AD203B41FA5}">
                      <a16:colId xmlns:a16="http://schemas.microsoft.com/office/drawing/2014/main" val="3058804235"/>
                    </a:ext>
                  </a:extLst>
                </a:gridCol>
                <a:gridCol w="4147128">
                  <a:extLst>
                    <a:ext uri="{9D8B030D-6E8A-4147-A177-3AD203B41FA5}">
                      <a16:colId xmlns:a16="http://schemas.microsoft.com/office/drawing/2014/main" val="2552364537"/>
                    </a:ext>
                  </a:extLst>
                </a:gridCol>
                <a:gridCol w="2239504">
                  <a:extLst>
                    <a:ext uri="{9D8B030D-6E8A-4147-A177-3AD203B41FA5}">
                      <a16:colId xmlns:a16="http://schemas.microsoft.com/office/drawing/2014/main" val="1796029422"/>
                    </a:ext>
                  </a:extLst>
                </a:gridCol>
              </a:tblGrid>
              <a:tr h="370840">
                <a:tc>
                  <a:txBody>
                    <a:bodyPr/>
                    <a:lstStyle/>
                    <a:p>
                      <a:r>
                        <a:rPr lang="en-US" dirty="0" err="1"/>
                        <a:t>Fibre</a:t>
                      </a:r>
                      <a:r>
                        <a:rPr lang="en-US" dirty="0"/>
                        <a:t>-reinforced polymer (FRP)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CSA S806</a:t>
                      </a:r>
                    </a:p>
                  </a:txBody>
                  <a:tcPr/>
                </a:tc>
                <a:tc>
                  <a:txBody>
                    <a:bodyPr/>
                    <a:lstStyle/>
                    <a:p>
                      <a:r>
                        <a:rPr lang="en-US" dirty="0"/>
                        <a:t>No corrosion</a:t>
                      </a:r>
                    </a:p>
                  </a:txBody>
                  <a:tcPr/>
                </a:tc>
                <a:tc>
                  <a:txBody>
                    <a:bodyPr/>
                    <a:lstStyle/>
                    <a:p>
                      <a:r>
                        <a:rPr lang="en-US" dirty="0"/>
                        <a:t>Around same price per bar as standard steel, but overall typically more expensive (need more FRP bars than steel in design)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design method to standard steel (brittle failure)</a:t>
                      </a:r>
                    </a:p>
                  </a:txBody>
                  <a:tcPr/>
                </a:tc>
                <a:extLst>
                  <a:ext uri="{0D108BD9-81ED-4DB2-BD59-A6C34878D82A}">
                    <a16:rowId xmlns:a16="http://schemas.microsoft.com/office/drawing/2014/main" val="26635234"/>
                  </a:ext>
                </a:extLst>
              </a:tr>
            </a:tbl>
          </a:graphicData>
        </a:graphic>
      </p:graphicFrame>
    </p:spTree>
    <p:extLst>
      <p:ext uri="{BB962C8B-B14F-4D97-AF65-F5344CB8AC3E}">
        <p14:creationId xmlns:p14="http://schemas.microsoft.com/office/powerpoint/2010/main" val="67870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D513-F2C9-590E-A2B2-789532AE5A2D}"/>
              </a:ext>
            </a:extLst>
          </p:cNvPr>
          <p:cNvSpPr>
            <a:spLocks noGrp="1"/>
          </p:cNvSpPr>
          <p:nvPr>
            <p:ph type="title"/>
          </p:nvPr>
        </p:nvSpPr>
        <p:spPr/>
        <p:txBody>
          <a:bodyPr/>
          <a:lstStyle/>
          <a:p>
            <a:r>
              <a:rPr lang="en-US" dirty="0"/>
              <a:t>Code Requirements &amp; Recommendations</a:t>
            </a:r>
          </a:p>
        </p:txBody>
      </p:sp>
      <p:sp>
        <p:nvSpPr>
          <p:cNvPr id="3" name="Content Placeholder 2">
            <a:extLst>
              <a:ext uri="{FF2B5EF4-FFF2-40B4-BE49-F238E27FC236}">
                <a16:creationId xmlns:a16="http://schemas.microsoft.com/office/drawing/2014/main" id="{F08418CD-D011-A846-D4C9-850CB771B383}"/>
              </a:ext>
            </a:extLst>
          </p:cNvPr>
          <p:cNvSpPr>
            <a:spLocks noGrp="1"/>
          </p:cNvSpPr>
          <p:nvPr>
            <p:ph idx="1"/>
          </p:nvPr>
        </p:nvSpPr>
        <p:spPr/>
        <p:txBody>
          <a:bodyPr/>
          <a:lstStyle/>
          <a:p>
            <a:r>
              <a:rPr lang="en-US" dirty="0"/>
              <a:t>Reinforcement requirements: CSA A23.1 &amp; CSA A23.3 </a:t>
            </a:r>
          </a:p>
          <a:p>
            <a:r>
              <a:rPr lang="en-US" dirty="0"/>
              <a:t>Standard practice recommendations (not code): RSIC manual of standard practice </a:t>
            </a:r>
          </a:p>
          <a:p>
            <a:r>
              <a:rPr lang="en-US" dirty="0"/>
              <a:t>If concrete structural component is allowed to fall under plain unreinforced concrete (CSA A23.3, cl 22.1.1), then do not have to meet reinforcement spacing and area in other parts of code</a:t>
            </a:r>
          </a:p>
          <a:p>
            <a:pPr lvl="1"/>
            <a:r>
              <a:rPr lang="en-US" dirty="0"/>
              <a:t>Often will place reinforcement for some plain concrete components to reduce cracking and increase reliability for accidental/lateral loads that may induce bending/tension in component</a:t>
            </a:r>
          </a:p>
          <a:p>
            <a:pPr lvl="2"/>
            <a:endParaRPr lang="en-US" dirty="0"/>
          </a:p>
          <a:p>
            <a:endParaRPr lang="en-US" dirty="0"/>
          </a:p>
        </p:txBody>
      </p:sp>
    </p:spTree>
    <p:extLst>
      <p:ext uri="{BB962C8B-B14F-4D97-AF65-F5344CB8AC3E}">
        <p14:creationId xmlns:p14="http://schemas.microsoft.com/office/powerpoint/2010/main" val="331630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4A10-AEBA-7E30-B247-24258220E00C}"/>
              </a:ext>
            </a:extLst>
          </p:cNvPr>
          <p:cNvSpPr>
            <a:spLocks noGrp="1"/>
          </p:cNvSpPr>
          <p:nvPr>
            <p:ph type="title"/>
          </p:nvPr>
        </p:nvSpPr>
        <p:spPr/>
        <p:txBody>
          <a:bodyPr/>
          <a:lstStyle/>
          <a:p>
            <a:r>
              <a:rPr lang="en-US" dirty="0"/>
              <a:t>Anchor Tension Failure Modes, CSA A23.3-14</a:t>
            </a:r>
          </a:p>
        </p:txBody>
      </p:sp>
      <p:grpSp>
        <p:nvGrpSpPr>
          <p:cNvPr id="11" name="Group 10">
            <a:extLst>
              <a:ext uri="{FF2B5EF4-FFF2-40B4-BE49-F238E27FC236}">
                <a16:creationId xmlns:a16="http://schemas.microsoft.com/office/drawing/2014/main" id="{773AD782-BE68-E0E4-25C4-B0232243556A}"/>
              </a:ext>
            </a:extLst>
          </p:cNvPr>
          <p:cNvGrpSpPr/>
          <p:nvPr/>
        </p:nvGrpSpPr>
        <p:grpSpPr>
          <a:xfrm>
            <a:off x="7059221" y="1302668"/>
            <a:ext cx="4057650" cy="3303364"/>
            <a:chOff x="7002659" y="1302668"/>
            <a:chExt cx="4057650" cy="3303364"/>
          </a:xfrm>
        </p:grpSpPr>
        <p:pic>
          <p:nvPicPr>
            <p:cNvPr id="17" name="Picture 16">
              <a:extLst>
                <a:ext uri="{FF2B5EF4-FFF2-40B4-BE49-F238E27FC236}">
                  <a16:creationId xmlns:a16="http://schemas.microsoft.com/office/drawing/2014/main" id="{0487EA84-0B4D-A2DE-B089-FD4A0396C061}"/>
                </a:ext>
              </a:extLst>
            </p:cNvPr>
            <p:cNvPicPr>
              <a:picLocks noChangeAspect="1"/>
            </p:cNvPicPr>
            <p:nvPr/>
          </p:nvPicPr>
          <p:blipFill>
            <a:blip r:embed="rId2"/>
            <a:stretch>
              <a:fillRect/>
            </a:stretch>
          </p:blipFill>
          <p:spPr>
            <a:xfrm>
              <a:off x="7002659" y="2725621"/>
              <a:ext cx="4057650" cy="1781175"/>
            </a:xfrm>
            <a:prstGeom prst="rect">
              <a:avLst/>
            </a:prstGeom>
          </p:spPr>
        </p:pic>
        <p:pic>
          <p:nvPicPr>
            <p:cNvPr id="21" name="Picture 20">
              <a:extLst>
                <a:ext uri="{FF2B5EF4-FFF2-40B4-BE49-F238E27FC236}">
                  <a16:creationId xmlns:a16="http://schemas.microsoft.com/office/drawing/2014/main" id="{C183A009-952F-B61C-0FD0-048F4BA6E4C2}"/>
                </a:ext>
              </a:extLst>
            </p:cNvPr>
            <p:cNvPicPr>
              <a:picLocks noChangeAspect="1"/>
            </p:cNvPicPr>
            <p:nvPr/>
          </p:nvPicPr>
          <p:blipFill rotWithShape="1">
            <a:blip r:embed="rId3"/>
            <a:srcRect b="15766"/>
            <a:stretch/>
          </p:blipFill>
          <p:spPr>
            <a:xfrm>
              <a:off x="8130292" y="1302668"/>
              <a:ext cx="2371725" cy="1781175"/>
            </a:xfrm>
            <a:prstGeom prst="rect">
              <a:avLst/>
            </a:prstGeom>
          </p:spPr>
        </p:pic>
        <p:sp>
          <p:nvSpPr>
            <p:cNvPr id="6" name="Rectangle: Rounded Corners 5">
              <a:extLst>
                <a:ext uri="{FF2B5EF4-FFF2-40B4-BE49-F238E27FC236}">
                  <a16:creationId xmlns:a16="http://schemas.microsoft.com/office/drawing/2014/main" id="{8218734C-CDFD-34FD-6E70-CDC79F75C675}"/>
                </a:ext>
              </a:extLst>
            </p:cNvPr>
            <p:cNvSpPr/>
            <p:nvPr/>
          </p:nvSpPr>
          <p:spPr>
            <a:xfrm>
              <a:off x="7040081" y="1323682"/>
              <a:ext cx="4020228" cy="328235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E4742A47-14C2-FDB3-C75B-B00EC7DF4023}"/>
              </a:ext>
            </a:extLst>
          </p:cNvPr>
          <p:cNvGrpSpPr/>
          <p:nvPr/>
        </p:nvGrpSpPr>
        <p:grpSpPr>
          <a:xfrm>
            <a:off x="688157" y="3954093"/>
            <a:ext cx="2320844" cy="2323609"/>
            <a:chOff x="688157" y="3954093"/>
            <a:chExt cx="2320844" cy="2323609"/>
          </a:xfrm>
        </p:grpSpPr>
        <p:pic>
          <p:nvPicPr>
            <p:cNvPr id="19" name="Picture 18">
              <a:extLst>
                <a:ext uri="{FF2B5EF4-FFF2-40B4-BE49-F238E27FC236}">
                  <a16:creationId xmlns:a16="http://schemas.microsoft.com/office/drawing/2014/main" id="{0DF997EE-91B4-FA13-26A1-1B68EF77C2C5}"/>
                </a:ext>
              </a:extLst>
            </p:cNvPr>
            <p:cNvPicPr>
              <a:picLocks noChangeAspect="1"/>
            </p:cNvPicPr>
            <p:nvPr/>
          </p:nvPicPr>
          <p:blipFill rotWithShape="1">
            <a:blip r:embed="rId4"/>
            <a:srcRect r="65191"/>
            <a:stretch/>
          </p:blipFill>
          <p:spPr>
            <a:xfrm>
              <a:off x="742051" y="3954093"/>
              <a:ext cx="2201563" cy="2276475"/>
            </a:xfrm>
            <a:prstGeom prst="rect">
              <a:avLst/>
            </a:prstGeom>
          </p:spPr>
        </p:pic>
        <p:sp>
          <p:nvSpPr>
            <p:cNvPr id="7" name="Rectangle: Rounded Corners 6">
              <a:extLst>
                <a:ext uri="{FF2B5EF4-FFF2-40B4-BE49-F238E27FC236}">
                  <a16:creationId xmlns:a16="http://schemas.microsoft.com/office/drawing/2014/main" id="{5309EAF3-B685-7409-0302-A93785A84DEA}"/>
                </a:ext>
              </a:extLst>
            </p:cNvPr>
            <p:cNvSpPr/>
            <p:nvPr/>
          </p:nvSpPr>
          <p:spPr>
            <a:xfrm>
              <a:off x="688157" y="4076644"/>
              <a:ext cx="2320844" cy="220105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7C4B5C8-8ADB-0A17-595F-37D6259C51AF}"/>
              </a:ext>
            </a:extLst>
          </p:cNvPr>
          <p:cNvGrpSpPr/>
          <p:nvPr/>
        </p:nvGrpSpPr>
        <p:grpSpPr>
          <a:xfrm>
            <a:off x="3232289" y="3963618"/>
            <a:ext cx="3824931" cy="2314084"/>
            <a:chOff x="3232289" y="3963618"/>
            <a:chExt cx="3824931" cy="2314084"/>
          </a:xfrm>
        </p:grpSpPr>
        <p:pic>
          <p:nvPicPr>
            <p:cNvPr id="29" name="Picture 28">
              <a:extLst>
                <a:ext uri="{FF2B5EF4-FFF2-40B4-BE49-F238E27FC236}">
                  <a16:creationId xmlns:a16="http://schemas.microsoft.com/office/drawing/2014/main" id="{8E7BE377-C80A-1A39-4D37-619C2137EA91}"/>
                </a:ext>
              </a:extLst>
            </p:cNvPr>
            <p:cNvPicPr>
              <a:picLocks noChangeAspect="1"/>
            </p:cNvPicPr>
            <p:nvPr/>
          </p:nvPicPr>
          <p:blipFill rotWithShape="1">
            <a:blip r:embed="rId4"/>
            <a:srcRect l="40385"/>
            <a:stretch/>
          </p:blipFill>
          <p:spPr>
            <a:xfrm>
              <a:off x="3286849" y="3963618"/>
              <a:ext cx="3770371" cy="2276475"/>
            </a:xfrm>
            <a:prstGeom prst="rect">
              <a:avLst/>
            </a:prstGeom>
          </p:spPr>
        </p:pic>
        <p:sp>
          <p:nvSpPr>
            <p:cNvPr id="24" name="TextBox 23">
              <a:extLst>
                <a:ext uri="{FF2B5EF4-FFF2-40B4-BE49-F238E27FC236}">
                  <a16:creationId xmlns:a16="http://schemas.microsoft.com/office/drawing/2014/main" id="{25303166-D8CA-B882-3F06-7F41E1EBDC4A}"/>
                </a:ext>
              </a:extLst>
            </p:cNvPr>
            <p:cNvSpPr txBox="1"/>
            <p:nvPr/>
          </p:nvSpPr>
          <p:spPr>
            <a:xfrm>
              <a:off x="4708070" y="5562089"/>
              <a:ext cx="836917" cy="490722"/>
            </a:xfrm>
            <a:prstGeom prst="rect">
              <a:avLst/>
            </a:prstGeom>
            <a:solidFill>
              <a:schemeClr val="accent4">
                <a:lumMod val="20000"/>
                <a:lumOff val="80000"/>
              </a:schemeClr>
            </a:solidFill>
          </p:spPr>
          <p:txBody>
            <a:bodyPr wrap="square" rtlCol="0">
              <a:spAutoFit/>
            </a:bodyPr>
            <a:lstStyle/>
            <a:p>
              <a:pPr algn="ctr"/>
              <a:r>
                <a:rPr lang="en-US" sz="1200" b="1" i="1" dirty="0"/>
                <a:t>Adhesive anchors</a:t>
              </a:r>
            </a:p>
          </p:txBody>
        </p:sp>
        <p:sp>
          <p:nvSpPr>
            <p:cNvPr id="8" name="Rectangle: Rounded Corners 7">
              <a:extLst>
                <a:ext uri="{FF2B5EF4-FFF2-40B4-BE49-F238E27FC236}">
                  <a16:creationId xmlns:a16="http://schemas.microsoft.com/office/drawing/2014/main" id="{49F0F340-52F4-228D-B3F2-9E5108EB8ED4}"/>
                </a:ext>
              </a:extLst>
            </p:cNvPr>
            <p:cNvSpPr/>
            <p:nvPr/>
          </p:nvSpPr>
          <p:spPr>
            <a:xfrm>
              <a:off x="3232289" y="4076644"/>
              <a:ext cx="3770370" cy="2201058"/>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4858A2E3-05B8-1CB0-F419-0B86FE128F2F}"/>
              </a:ext>
            </a:extLst>
          </p:cNvPr>
          <p:cNvGrpSpPr/>
          <p:nvPr/>
        </p:nvGrpSpPr>
        <p:grpSpPr>
          <a:xfrm>
            <a:off x="2495189" y="1267120"/>
            <a:ext cx="1803434" cy="2686974"/>
            <a:chOff x="2495189" y="1267120"/>
            <a:chExt cx="1803434" cy="2686974"/>
          </a:xfrm>
        </p:grpSpPr>
        <p:pic>
          <p:nvPicPr>
            <p:cNvPr id="22" name="Picture 21">
              <a:extLst>
                <a:ext uri="{FF2B5EF4-FFF2-40B4-BE49-F238E27FC236}">
                  <a16:creationId xmlns:a16="http://schemas.microsoft.com/office/drawing/2014/main" id="{0E22A4DF-C2BF-73A5-DF9A-42C2FB6CC653}"/>
                </a:ext>
              </a:extLst>
            </p:cNvPr>
            <p:cNvPicPr>
              <a:picLocks noChangeAspect="1"/>
            </p:cNvPicPr>
            <p:nvPr/>
          </p:nvPicPr>
          <p:blipFill rotWithShape="1">
            <a:blip r:embed="rId5"/>
            <a:srcRect l="34190" r="38810"/>
            <a:stretch/>
          </p:blipFill>
          <p:spPr>
            <a:xfrm>
              <a:off x="2647950" y="1380243"/>
              <a:ext cx="1543050" cy="2438400"/>
            </a:xfrm>
            <a:prstGeom prst="rect">
              <a:avLst/>
            </a:prstGeom>
          </p:spPr>
        </p:pic>
        <p:sp>
          <p:nvSpPr>
            <p:cNvPr id="23" name="TextBox 22">
              <a:extLst>
                <a:ext uri="{FF2B5EF4-FFF2-40B4-BE49-F238E27FC236}">
                  <a16:creationId xmlns:a16="http://schemas.microsoft.com/office/drawing/2014/main" id="{EBEBFFBB-7AB3-CB88-AAA6-6C075BFCFFF0}"/>
                </a:ext>
              </a:extLst>
            </p:cNvPr>
            <p:cNvSpPr txBox="1"/>
            <p:nvPr/>
          </p:nvSpPr>
          <p:spPr>
            <a:xfrm>
              <a:off x="2504616" y="3134604"/>
              <a:ext cx="1794007" cy="461665"/>
            </a:xfrm>
            <a:prstGeom prst="rect">
              <a:avLst/>
            </a:prstGeom>
            <a:solidFill>
              <a:schemeClr val="accent4">
                <a:lumMod val="20000"/>
                <a:lumOff val="80000"/>
              </a:schemeClr>
            </a:solidFill>
          </p:spPr>
          <p:txBody>
            <a:bodyPr wrap="square" rtlCol="0">
              <a:spAutoFit/>
            </a:bodyPr>
            <a:lstStyle/>
            <a:p>
              <a:pPr algn="ctr"/>
              <a:r>
                <a:rPr lang="en-US" sz="1200" b="1" i="1" dirty="0"/>
                <a:t>Mechanical and cast in place anchors</a:t>
              </a:r>
            </a:p>
          </p:txBody>
        </p:sp>
        <p:sp>
          <p:nvSpPr>
            <p:cNvPr id="4" name="Rectangle: Rounded Corners 3">
              <a:extLst>
                <a:ext uri="{FF2B5EF4-FFF2-40B4-BE49-F238E27FC236}">
                  <a16:creationId xmlns:a16="http://schemas.microsoft.com/office/drawing/2014/main" id="{057624D6-84A6-524A-8CF4-A501143F6E10}"/>
                </a:ext>
              </a:extLst>
            </p:cNvPr>
            <p:cNvSpPr/>
            <p:nvPr/>
          </p:nvSpPr>
          <p:spPr>
            <a:xfrm>
              <a:off x="2495189" y="1267120"/>
              <a:ext cx="1803434" cy="268697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DA5AE58F-C73A-58FC-19E7-D56C5FB6E787}"/>
              </a:ext>
            </a:extLst>
          </p:cNvPr>
          <p:cNvGrpSpPr/>
          <p:nvPr/>
        </p:nvGrpSpPr>
        <p:grpSpPr>
          <a:xfrm>
            <a:off x="688157" y="1267120"/>
            <a:ext cx="1283419" cy="2686974"/>
            <a:chOff x="688157" y="1267120"/>
            <a:chExt cx="1283419" cy="2686974"/>
          </a:xfrm>
        </p:grpSpPr>
        <p:pic>
          <p:nvPicPr>
            <p:cNvPr id="15" name="Picture 14">
              <a:extLst>
                <a:ext uri="{FF2B5EF4-FFF2-40B4-BE49-F238E27FC236}">
                  <a16:creationId xmlns:a16="http://schemas.microsoft.com/office/drawing/2014/main" id="{C2D94117-CD96-E525-46B5-0CED5A19EBAF}"/>
                </a:ext>
              </a:extLst>
            </p:cNvPr>
            <p:cNvPicPr>
              <a:picLocks noChangeAspect="1"/>
            </p:cNvPicPr>
            <p:nvPr/>
          </p:nvPicPr>
          <p:blipFill rotWithShape="1">
            <a:blip r:embed="rId5"/>
            <a:srcRect r="82036"/>
            <a:stretch/>
          </p:blipFill>
          <p:spPr>
            <a:xfrm>
              <a:off x="792621" y="1380243"/>
              <a:ext cx="1026654" cy="2438400"/>
            </a:xfrm>
            <a:prstGeom prst="rect">
              <a:avLst/>
            </a:prstGeom>
          </p:spPr>
        </p:pic>
        <p:sp>
          <p:nvSpPr>
            <p:cNvPr id="3" name="Rectangle: Rounded Corners 2">
              <a:extLst>
                <a:ext uri="{FF2B5EF4-FFF2-40B4-BE49-F238E27FC236}">
                  <a16:creationId xmlns:a16="http://schemas.microsoft.com/office/drawing/2014/main" id="{0D0241D5-AC7C-5998-82B4-FB19BDF8AC62}"/>
                </a:ext>
              </a:extLst>
            </p:cNvPr>
            <p:cNvSpPr/>
            <p:nvPr/>
          </p:nvSpPr>
          <p:spPr>
            <a:xfrm>
              <a:off x="688157" y="1267120"/>
              <a:ext cx="1283419" cy="268697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A7255CA-9008-1687-316B-231A37511F1F}"/>
              </a:ext>
            </a:extLst>
          </p:cNvPr>
          <p:cNvGrpSpPr/>
          <p:nvPr/>
        </p:nvGrpSpPr>
        <p:grpSpPr>
          <a:xfrm>
            <a:off x="4822236" y="1267120"/>
            <a:ext cx="1803434" cy="2686974"/>
            <a:chOff x="4822236" y="1267120"/>
            <a:chExt cx="1803434" cy="2686974"/>
          </a:xfrm>
        </p:grpSpPr>
        <p:sp>
          <p:nvSpPr>
            <p:cNvPr id="5" name="Rectangle: Rounded Corners 4">
              <a:extLst>
                <a:ext uri="{FF2B5EF4-FFF2-40B4-BE49-F238E27FC236}">
                  <a16:creationId xmlns:a16="http://schemas.microsoft.com/office/drawing/2014/main" id="{8B8EF1E6-4F25-F2C6-EBC7-D4A5B3CFE11B}"/>
                </a:ext>
              </a:extLst>
            </p:cNvPr>
            <p:cNvSpPr/>
            <p:nvPr/>
          </p:nvSpPr>
          <p:spPr>
            <a:xfrm>
              <a:off x="4822236" y="1267120"/>
              <a:ext cx="1803434" cy="2686974"/>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5D4CB7A-DADC-B528-E853-C04708172EC3}"/>
                </a:ext>
              </a:extLst>
            </p:cNvPr>
            <p:cNvPicPr>
              <a:picLocks noChangeAspect="1"/>
            </p:cNvPicPr>
            <p:nvPr/>
          </p:nvPicPr>
          <p:blipFill rotWithShape="1">
            <a:blip r:embed="rId5"/>
            <a:srcRect l="72769" r="231"/>
            <a:stretch/>
          </p:blipFill>
          <p:spPr>
            <a:xfrm>
              <a:off x="4966726" y="1380243"/>
              <a:ext cx="1543050" cy="2438400"/>
            </a:xfrm>
            <a:prstGeom prst="rect">
              <a:avLst/>
            </a:prstGeom>
          </p:spPr>
        </p:pic>
      </p:grpSp>
    </p:spTree>
    <p:extLst>
      <p:ext uri="{BB962C8B-B14F-4D97-AF65-F5344CB8AC3E}">
        <p14:creationId xmlns:p14="http://schemas.microsoft.com/office/powerpoint/2010/main" val="347049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Key Notes on Reinforcement Requirements</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p:txBody>
          <a:bodyPr/>
          <a:lstStyle/>
          <a:p>
            <a:r>
              <a:rPr lang="en-US" dirty="0"/>
              <a:t>Column longitudinal bar (CSA A23.3, cl 10.9.1, 10.9.2 &amp; 10.10.5)</a:t>
            </a:r>
          </a:p>
          <a:p>
            <a:pPr lvl="1"/>
            <a:r>
              <a:rPr lang="en-US" dirty="0"/>
              <a:t>Min area </a:t>
            </a:r>
            <a:r>
              <a:rPr lang="en-US" dirty="0" err="1"/>
              <a:t>reinf</a:t>
            </a:r>
            <a:r>
              <a:rPr lang="en-US" dirty="0"/>
              <a:t> = 0.01*Ag </a:t>
            </a:r>
          </a:p>
          <a:p>
            <a:pPr lvl="2"/>
            <a:r>
              <a:rPr lang="en-US" dirty="0"/>
              <a:t>Reduced resistance min = 0.005*Ag</a:t>
            </a:r>
          </a:p>
          <a:p>
            <a:pPr lvl="3"/>
            <a:r>
              <a:rPr lang="en-US" dirty="0"/>
              <a:t>Reduce columns resistance by 0.5*(1+reinfRatio/0.01)</a:t>
            </a:r>
          </a:p>
          <a:p>
            <a:pPr lvl="1"/>
            <a:r>
              <a:rPr lang="en-US" dirty="0"/>
              <a:t>Max area </a:t>
            </a:r>
            <a:r>
              <a:rPr lang="en-US" dirty="0" err="1"/>
              <a:t>reinf</a:t>
            </a:r>
            <a:r>
              <a:rPr lang="en-US" dirty="0"/>
              <a:t> = 0.08*Ag </a:t>
            </a:r>
          </a:p>
          <a:p>
            <a:pPr lvl="2"/>
            <a:r>
              <a:rPr lang="en-US" dirty="0"/>
              <a:t>Typical placing max = 0.04*Ag</a:t>
            </a:r>
          </a:p>
          <a:p>
            <a:r>
              <a:rPr lang="en-US" dirty="0"/>
              <a:t>Walls &amp; slab bars (CSA A23.3, cl 7.8.1 &amp; 14.1.8.6)</a:t>
            </a:r>
          </a:p>
          <a:p>
            <a:pPr lvl="1"/>
            <a:r>
              <a:rPr lang="pt-BR" dirty="0"/>
              <a:t>min area of horizontal steel = 0.002*Ag</a:t>
            </a:r>
          </a:p>
          <a:p>
            <a:pPr lvl="2"/>
            <a:r>
              <a:rPr lang="pt-BR" dirty="0"/>
              <a:t>This is total area, can consider both layers of reinforcement</a:t>
            </a:r>
          </a:p>
          <a:p>
            <a:pPr lvl="2"/>
            <a:endParaRPr lang="en-US" dirty="0"/>
          </a:p>
          <a:p>
            <a:pPr lvl="1"/>
            <a:endParaRPr lang="en-US" dirty="0"/>
          </a:p>
        </p:txBody>
      </p:sp>
      <p:grpSp>
        <p:nvGrpSpPr>
          <p:cNvPr id="9" name="Group 8">
            <a:extLst>
              <a:ext uri="{FF2B5EF4-FFF2-40B4-BE49-F238E27FC236}">
                <a16:creationId xmlns:a16="http://schemas.microsoft.com/office/drawing/2014/main" id="{924714AE-1A4D-467A-C59A-B1825E446489}"/>
              </a:ext>
            </a:extLst>
          </p:cNvPr>
          <p:cNvGrpSpPr/>
          <p:nvPr/>
        </p:nvGrpSpPr>
        <p:grpSpPr>
          <a:xfrm>
            <a:off x="7342852" y="1864575"/>
            <a:ext cx="4387332" cy="1801122"/>
            <a:chOff x="615604" y="4704819"/>
            <a:chExt cx="4387332" cy="1801122"/>
          </a:xfrm>
        </p:grpSpPr>
        <p:pic>
          <p:nvPicPr>
            <p:cNvPr id="10" name="Picture 9">
              <a:extLst>
                <a:ext uri="{FF2B5EF4-FFF2-40B4-BE49-F238E27FC236}">
                  <a16:creationId xmlns:a16="http://schemas.microsoft.com/office/drawing/2014/main" id="{04B8B33F-B196-410B-B4CE-1A93B1526E7D}"/>
                </a:ext>
              </a:extLst>
            </p:cNvPr>
            <p:cNvPicPr>
              <a:picLocks noChangeAspect="1"/>
            </p:cNvPicPr>
            <p:nvPr/>
          </p:nvPicPr>
          <p:blipFill>
            <a:blip r:embed="rId2"/>
            <a:stretch>
              <a:fillRect/>
            </a:stretch>
          </p:blipFill>
          <p:spPr>
            <a:xfrm>
              <a:off x="615604" y="4704819"/>
              <a:ext cx="981769" cy="1117797"/>
            </a:xfrm>
            <a:prstGeom prst="rect">
              <a:avLst/>
            </a:prstGeom>
          </p:spPr>
        </p:pic>
        <p:sp>
          <p:nvSpPr>
            <p:cNvPr id="11" name="TextBox 10">
              <a:extLst>
                <a:ext uri="{FF2B5EF4-FFF2-40B4-BE49-F238E27FC236}">
                  <a16:creationId xmlns:a16="http://schemas.microsoft.com/office/drawing/2014/main" id="{83C648CB-3B29-41C0-2403-7D85C9F31C59}"/>
                </a:ext>
              </a:extLst>
            </p:cNvPr>
            <p:cNvSpPr txBox="1"/>
            <p:nvPr/>
          </p:nvSpPr>
          <p:spPr>
            <a:xfrm>
              <a:off x="615604" y="5859610"/>
              <a:ext cx="4315748" cy="646331"/>
            </a:xfrm>
            <a:prstGeom prst="rect">
              <a:avLst/>
            </a:prstGeom>
            <a:solidFill>
              <a:schemeClr val="accent4">
                <a:lumMod val="20000"/>
                <a:lumOff val="80000"/>
              </a:schemeClr>
            </a:solidFill>
          </p:spPr>
          <p:txBody>
            <a:bodyPr wrap="square" rtlCol="0">
              <a:spAutoFit/>
            </a:bodyPr>
            <a:lstStyle/>
            <a:p>
              <a:pPr algn="ctr"/>
              <a:r>
                <a:rPr lang="en-US" b="1" i="1" dirty="0"/>
                <a:t>Clause 10.9.1, 10.9.2 &amp; 10.10.5, Sample Column Longitudinal Bar Ratio</a:t>
              </a:r>
            </a:p>
          </p:txBody>
        </p:sp>
        <p:cxnSp>
          <p:nvCxnSpPr>
            <p:cNvPr id="13" name="Straight Arrow Connector 12">
              <a:extLst>
                <a:ext uri="{FF2B5EF4-FFF2-40B4-BE49-F238E27FC236}">
                  <a16:creationId xmlns:a16="http://schemas.microsoft.com/office/drawing/2014/main" id="{A7BB6C20-8B3C-94B7-204C-7F0DB02F5B60}"/>
                </a:ext>
              </a:extLst>
            </p:cNvPr>
            <p:cNvCxnSpPr>
              <a:cxnSpLocks/>
            </p:cNvCxnSpPr>
            <p:nvPr/>
          </p:nvCxnSpPr>
          <p:spPr>
            <a:xfrm>
              <a:off x="1438526" y="4860410"/>
              <a:ext cx="354235" cy="7620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2DFA39-AC08-AEF7-CE95-A00A9CE0F7D0}"/>
                </a:ext>
              </a:extLst>
            </p:cNvPr>
            <p:cNvSpPr txBox="1"/>
            <p:nvPr/>
          </p:nvSpPr>
          <p:spPr>
            <a:xfrm>
              <a:off x="1756486" y="4834497"/>
              <a:ext cx="3246450" cy="738664"/>
            </a:xfrm>
            <a:prstGeom prst="rect">
              <a:avLst/>
            </a:prstGeom>
            <a:noFill/>
          </p:spPr>
          <p:txBody>
            <a:bodyPr wrap="square" rtlCol="0">
              <a:spAutoFit/>
            </a:bodyPr>
            <a:lstStyle/>
            <a:p>
              <a:r>
                <a:rPr lang="en-US" sz="1400" dirty="0"/>
                <a:t>Area of longitudinal </a:t>
              </a:r>
              <a:r>
                <a:rPr lang="en-US" sz="1400" dirty="0" err="1"/>
                <a:t>reinf</a:t>
              </a:r>
              <a:r>
                <a:rPr lang="en-US" sz="1400" dirty="0"/>
                <a:t>:</a:t>
              </a:r>
            </a:p>
            <a:p>
              <a:r>
                <a:rPr lang="en-US" sz="1400" dirty="0"/>
                <a:t>Min 0.01*Ag (reduced strength 0.005*Ag)</a:t>
              </a:r>
            </a:p>
            <a:p>
              <a:r>
                <a:rPr lang="en-US" sz="1400" dirty="0"/>
                <a:t>Max 0.08*Ag (typical max 0.04*Ag)</a:t>
              </a:r>
            </a:p>
          </p:txBody>
        </p:sp>
      </p:grpSp>
    </p:spTree>
    <p:extLst>
      <p:ext uri="{BB962C8B-B14F-4D97-AF65-F5344CB8AC3E}">
        <p14:creationId xmlns:p14="http://schemas.microsoft.com/office/powerpoint/2010/main" val="48837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646D-6341-289F-56E9-84DC8BBA283F}"/>
              </a:ext>
            </a:extLst>
          </p:cNvPr>
          <p:cNvSpPr>
            <a:spLocks noGrp="1"/>
          </p:cNvSpPr>
          <p:nvPr>
            <p:ph type="title"/>
          </p:nvPr>
        </p:nvSpPr>
        <p:spPr/>
        <p:txBody>
          <a:bodyPr/>
          <a:lstStyle/>
          <a:p>
            <a:r>
              <a:rPr lang="en-US" dirty="0"/>
              <a:t>Reinforcement Details Good Practice</a:t>
            </a:r>
          </a:p>
        </p:txBody>
      </p:sp>
      <p:sp>
        <p:nvSpPr>
          <p:cNvPr id="3" name="Content Placeholder 2">
            <a:extLst>
              <a:ext uri="{FF2B5EF4-FFF2-40B4-BE49-F238E27FC236}">
                <a16:creationId xmlns:a16="http://schemas.microsoft.com/office/drawing/2014/main" id="{B163E3D5-7E19-6237-844F-15F9731DB68F}"/>
              </a:ext>
            </a:extLst>
          </p:cNvPr>
          <p:cNvSpPr>
            <a:spLocks noGrp="1"/>
          </p:cNvSpPr>
          <p:nvPr>
            <p:ph idx="1"/>
          </p:nvPr>
        </p:nvSpPr>
        <p:spPr>
          <a:xfrm>
            <a:off x="527685" y="1291472"/>
            <a:ext cx="6014220" cy="5170818"/>
          </a:xfrm>
        </p:spPr>
        <p:txBody>
          <a:bodyPr/>
          <a:lstStyle/>
          <a:p>
            <a:r>
              <a:rPr lang="en-US" dirty="0"/>
              <a:t>Good practice to tie rebar into other crossing rebar so that if tension tries to pull rebar out, it will be tied in by crossing rebar</a:t>
            </a:r>
          </a:p>
          <a:p>
            <a:pPr lvl="1"/>
            <a:r>
              <a:rPr lang="en-US" dirty="0"/>
              <a:t>e.g. in cantilever retaining wall, have hooked dowel run underneath footing mat, so when wall goes into bending and dowel tries to pull out in tension, it engages </a:t>
            </a:r>
            <a:r>
              <a:rPr lang="en-US"/>
              <a:t>bottom mat, </a:t>
            </a:r>
            <a:r>
              <a:rPr lang="en-US" dirty="0"/>
              <a:t>increasing resistance by not only relying on concrete resistance</a:t>
            </a:r>
          </a:p>
        </p:txBody>
      </p:sp>
      <p:grpSp>
        <p:nvGrpSpPr>
          <p:cNvPr id="5" name="Group 4">
            <a:extLst>
              <a:ext uri="{FF2B5EF4-FFF2-40B4-BE49-F238E27FC236}">
                <a16:creationId xmlns:a16="http://schemas.microsoft.com/office/drawing/2014/main" id="{AFE96A51-2BC7-305D-BB5B-F3BB0DBDF240}"/>
              </a:ext>
            </a:extLst>
          </p:cNvPr>
          <p:cNvGrpSpPr/>
          <p:nvPr/>
        </p:nvGrpSpPr>
        <p:grpSpPr>
          <a:xfrm>
            <a:off x="6770505" y="1385600"/>
            <a:ext cx="5311049" cy="4919182"/>
            <a:chOff x="6703830" y="1385600"/>
            <a:chExt cx="5311049" cy="4919182"/>
          </a:xfrm>
        </p:grpSpPr>
        <p:pic>
          <p:nvPicPr>
            <p:cNvPr id="1026" name="Picture 2">
              <a:extLst>
                <a:ext uri="{FF2B5EF4-FFF2-40B4-BE49-F238E27FC236}">
                  <a16:creationId xmlns:a16="http://schemas.microsoft.com/office/drawing/2014/main" id="{A895FE65-DEDF-F41A-915A-BB6CE06D8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830" y="1385600"/>
              <a:ext cx="5263114" cy="45149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804544-3E4A-C295-F567-3349F1A75286}"/>
                </a:ext>
              </a:extLst>
            </p:cNvPr>
            <p:cNvSpPr txBox="1"/>
            <p:nvPr/>
          </p:nvSpPr>
          <p:spPr>
            <a:xfrm>
              <a:off x="6779479" y="5935450"/>
              <a:ext cx="5235400" cy="369332"/>
            </a:xfrm>
            <a:prstGeom prst="rect">
              <a:avLst/>
            </a:prstGeom>
            <a:solidFill>
              <a:schemeClr val="accent4">
                <a:lumMod val="20000"/>
                <a:lumOff val="80000"/>
              </a:schemeClr>
            </a:solidFill>
          </p:spPr>
          <p:txBody>
            <a:bodyPr wrap="square" rtlCol="0">
              <a:spAutoFit/>
            </a:bodyPr>
            <a:lstStyle/>
            <a:p>
              <a:pPr algn="ctr"/>
              <a:r>
                <a:rPr lang="en-US" b="1" i="1" dirty="0"/>
                <a:t>Sample Reinforcement Hooking Below Mat</a:t>
              </a:r>
            </a:p>
          </p:txBody>
        </p:sp>
      </p:grpSp>
      <p:sp>
        <p:nvSpPr>
          <p:cNvPr id="6" name="Freeform: Shape 5">
            <a:extLst>
              <a:ext uri="{FF2B5EF4-FFF2-40B4-BE49-F238E27FC236}">
                <a16:creationId xmlns:a16="http://schemas.microsoft.com/office/drawing/2014/main" id="{F6EB32B1-1CE7-2829-F856-0522A193C1B9}"/>
              </a:ext>
            </a:extLst>
          </p:cNvPr>
          <p:cNvSpPr/>
          <p:nvPr/>
        </p:nvSpPr>
        <p:spPr>
          <a:xfrm>
            <a:off x="6600825" y="1333500"/>
            <a:ext cx="1885950" cy="2286000"/>
          </a:xfrm>
          <a:custGeom>
            <a:avLst/>
            <a:gdLst>
              <a:gd name="connsiteX0" fmla="*/ 0 w 1885950"/>
              <a:gd name="connsiteY0" fmla="*/ 0 h 2286000"/>
              <a:gd name="connsiteX1" fmla="*/ 0 w 1885950"/>
              <a:gd name="connsiteY1" fmla="*/ 2286000 h 2286000"/>
              <a:gd name="connsiteX2" fmla="*/ 1323975 w 1885950"/>
              <a:gd name="connsiteY2" fmla="*/ 2286000 h 2286000"/>
              <a:gd name="connsiteX3" fmla="*/ 1885950 w 1885950"/>
              <a:gd name="connsiteY3" fmla="*/ 1066800 h 2286000"/>
              <a:gd name="connsiteX4" fmla="*/ 1885950 w 1885950"/>
              <a:gd name="connsiteY4" fmla="*/ 0 h 2286000"/>
              <a:gd name="connsiteX5" fmla="*/ 0 w 1885950"/>
              <a:gd name="connsiteY5"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5950" h="2286000">
                <a:moveTo>
                  <a:pt x="0" y="0"/>
                </a:moveTo>
                <a:lnTo>
                  <a:pt x="0" y="2286000"/>
                </a:lnTo>
                <a:lnTo>
                  <a:pt x="1323975" y="2286000"/>
                </a:lnTo>
                <a:lnTo>
                  <a:pt x="1885950" y="1066800"/>
                </a:lnTo>
                <a:lnTo>
                  <a:pt x="1885950"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34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p:txBody>
          <a:bodyPr/>
          <a:lstStyle/>
          <a:p>
            <a:r>
              <a:rPr lang="en-US" dirty="0"/>
              <a:t>Specify cover for members in bending, especially walls in bending</a:t>
            </a:r>
          </a:p>
          <a:p>
            <a:pPr lvl="1"/>
            <a:r>
              <a:rPr lang="en-US" dirty="0"/>
              <a:t>Easy to miss retaining wall reinforcement location on site since typical wall reinforcement is centered </a:t>
            </a:r>
          </a:p>
          <a:p>
            <a:pPr lvl="1"/>
            <a:r>
              <a:rPr lang="en-US" b="1" dirty="0"/>
              <a:t>Make sure bars are in the correct location (tension face) with adequate dowels to transfer shear</a:t>
            </a:r>
          </a:p>
          <a:p>
            <a:pPr lvl="1"/>
            <a:endParaRPr lang="en-US" dirty="0"/>
          </a:p>
          <a:p>
            <a:endParaRPr lang="en-US" dirty="0"/>
          </a:p>
        </p:txBody>
      </p:sp>
      <p:grpSp>
        <p:nvGrpSpPr>
          <p:cNvPr id="51" name="Group 50">
            <a:extLst>
              <a:ext uri="{FF2B5EF4-FFF2-40B4-BE49-F238E27FC236}">
                <a16:creationId xmlns:a16="http://schemas.microsoft.com/office/drawing/2014/main" id="{98EB4A7C-A9AB-EEA0-DF16-52C0BC49C72A}"/>
              </a:ext>
            </a:extLst>
          </p:cNvPr>
          <p:cNvGrpSpPr/>
          <p:nvPr/>
        </p:nvGrpSpPr>
        <p:grpSpPr>
          <a:xfrm>
            <a:off x="453019" y="2419594"/>
            <a:ext cx="3571643" cy="3779814"/>
            <a:chOff x="453019" y="2419594"/>
            <a:chExt cx="3571643" cy="3779814"/>
          </a:xfrm>
        </p:grpSpPr>
        <p:pic>
          <p:nvPicPr>
            <p:cNvPr id="12" name="Picture 11">
              <a:extLst>
                <a:ext uri="{FF2B5EF4-FFF2-40B4-BE49-F238E27FC236}">
                  <a16:creationId xmlns:a16="http://schemas.microsoft.com/office/drawing/2014/main" id="{9CA35D9C-FAD2-3056-D5CD-F10D6F7937F3}"/>
                </a:ext>
              </a:extLst>
            </p:cNvPr>
            <p:cNvPicPr>
              <a:picLocks noChangeAspect="1"/>
            </p:cNvPicPr>
            <p:nvPr/>
          </p:nvPicPr>
          <p:blipFill>
            <a:blip r:embed="rId2"/>
            <a:stretch>
              <a:fillRect/>
            </a:stretch>
          </p:blipFill>
          <p:spPr>
            <a:xfrm>
              <a:off x="813028" y="2419594"/>
              <a:ext cx="2237962" cy="3779814"/>
            </a:xfrm>
            <a:prstGeom prst="rect">
              <a:avLst/>
            </a:prstGeom>
          </p:spPr>
        </p:pic>
        <p:sp>
          <p:nvSpPr>
            <p:cNvPr id="34" name="Freeform: Shape 33">
              <a:extLst>
                <a:ext uri="{FF2B5EF4-FFF2-40B4-BE49-F238E27FC236}">
                  <a16:creationId xmlns:a16="http://schemas.microsoft.com/office/drawing/2014/main" id="{950E2B53-A583-AEC6-5C8A-9B0DC2805CB5}"/>
                </a:ext>
              </a:extLst>
            </p:cNvPr>
            <p:cNvSpPr/>
            <p:nvPr/>
          </p:nvSpPr>
          <p:spPr>
            <a:xfrm>
              <a:off x="1549543" y="3627026"/>
              <a:ext cx="449360" cy="1786524"/>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w="285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DEE9D2C4-D315-7958-0FA2-E39C2662C5B0}"/>
                </a:ext>
              </a:extLst>
            </p:cNvPr>
            <p:cNvSpPr txBox="1"/>
            <p:nvPr/>
          </p:nvSpPr>
          <p:spPr>
            <a:xfrm>
              <a:off x="453019" y="4013746"/>
              <a:ext cx="993593" cy="654294"/>
            </a:xfrm>
            <a:prstGeom prst="rect">
              <a:avLst/>
            </a:prstGeom>
            <a:solidFill>
              <a:schemeClr val="bg1"/>
            </a:solidFill>
            <a:ln>
              <a:solidFill>
                <a:schemeClr val="accent1"/>
              </a:solidFill>
            </a:ln>
          </p:spPr>
          <p:txBody>
            <a:bodyPr wrap="square" rtlCol="0">
              <a:spAutoFit/>
            </a:bodyPr>
            <a:lstStyle/>
            <a:p>
              <a:pPr algn="ctr"/>
              <a:r>
                <a:rPr lang="en-US" dirty="0"/>
                <a:t>Soil pressure</a:t>
              </a:r>
            </a:p>
          </p:txBody>
        </p:sp>
        <p:sp>
          <p:nvSpPr>
            <p:cNvPr id="37" name="Freeform: Shape 36">
              <a:extLst>
                <a:ext uri="{FF2B5EF4-FFF2-40B4-BE49-F238E27FC236}">
                  <a16:creationId xmlns:a16="http://schemas.microsoft.com/office/drawing/2014/main" id="{EB69D12A-FAE8-0412-8C09-20E162C1BB05}"/>
                </a:ext>
              </a:extLst>
            </p:cNvPr>
            <p:cNvSpPr/>
            <p:nvPr/>
          </p:nvSpPr>
          <p:spPr>
            <a:xfrm flipH="1">
              <a:off x="2299551" y="4668040"/>
              <a:ext cx="219969" cy="745510"/>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w="285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0A12E7C-CEB9-D9A2-C83F-419343B551DE}"/>
                </a:ext>
              </a:extLst>
            </p:cNvPr>
            <p:cNvSpPr txBox="1"/>
            <p:nvPr/>
          </p:nvSpPr>
          <p:spPr>
            <a:xfrm>
              <a:off x="454385" y="5809902"/>
              <a:ext cx="3570277" cy="369332"/>
            </a:xfrm>
            <a:prstGeom prst="rect">
              <a:avLst/>
            </a:prstGeom>
            <a:solidFill>
              <a:schemeClr val="accent4">
                <a:lumMod val="20000"/>
                <a:lumOff val="80000"/>
              </a:schemeClr>
            </a:solidFill>
          </p:spPr>
          <p:txBody>
            <a:bodyPr wrap="square" rtlCol="0">
              <a:spAutoFit/>
            </a:bodyPr>
            <a:lstStyle/>
            <a:p>
              <a:pPr algn="ctr"/>
              <a:r>
                <a:rPr lang="en-US" b="1" i="1" dirty="0"/>
                <a:t>Cantilever Retaining Wall</a:t>
              </a:r>
            </a:p>
          </p:txBody>
        </p:sp>
        <p:sp>
          <p:nvSpPr>
            <p:cNvPr id="42" name="TextBox 41">
              <a:extLst>
                <a:ext uri="{FF2B5EF4-FFF2-40B4-BE49-F238E27FC236}">
                  <a16:creationId xmlns:a16="http://schemas.microsoft.com/office/drawing/2014/main" id="{BA0984B3-EBA7-1D68-F675-A1C1C293729C}"/>
                </a:ext>
              </a:extLst>
            </p:cNvPr>
            <p:cNvSpPr txBox="1"/>
            <p:nvPr/>
          </p:nvSpPr>
          <p:spPr>
            <a:xfrm>
              <a:off x="618377" y="2619662"/>
              <a:ext cx="1432583" cy="693712"/>
            </a:xfrm>
            <a:prstGeom prst="rect">
              <a:avLst/>
            </a:prstGeom>
            <a:solidFill>
              <a:schemeClr val="bg1"/>
            </a:solidFill>
            <a:ln w="19050">
              <a:solidFill>
                <a:srgbClr val="0070C0"/>
              </a:solidFill>
            </a:ln>
          </p:spPr>
          <p:txBody>
            <a:bodyPr wrap="square" rtlCol="0">
              <a:spAutoFit/>
            </a:bodyPr>
            <a:lstStyle/>
            <a:p>
              <a:pPr algn="ctr"/>
              <a:r>
                <a:rPr lang="en-US" dirty="0"/>
                <a:t>Tension face with Rebar</a:t>
              </a:r>
            </a:p>
          </p:txBody>
        </p:sp>
        <p:cxnSp>
          <p:nvCxnSpPr>
            <p:cNvPr id="43" name="Straight Arrow Connector 42">
              <a:extLst>
                <a:ext uri="{FF2B5EF4-FFF2-40B4-BE49-F238E27FC236}">
                  <a16:creationId xmlns:a16="http://schemas.microsoft.com/office/drawing/2014/main" id="{A82CF53F-A771-D16F-FAF4-B09B0E2C8525}"/>
                </a:ext>
              </a:extLst>
            </p:cNvPr>
            <p:cNvCxnSpPr>
              <a:cxnSpLocks/>
              <a:stCxn id="42" idx="2"/>
            </p:cNvCxnSpPr>
            <p:nvPr/>
          </p:nvCxnSpPr>
          <p:spPr>
            <a:xfrm>
              <a:off x="1334669" y="3313374"/>
              <a:ext cx="664234" cy="313652"/>
            </a:xfrm>
            <a:prstGeom prst="straightConnector1">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44" name="Freeform: Shape 43">
              <a:extLst>
                <a:ext uri="{FF2B5EF4-FFF2-40B4-BE49-F238E27FC236}">
                  <a16:creationId xmlns:a16="http://schemas.microsoft.com/office/drawing/2014/main" id="{2957701D-4215-2FFE-586D-F35C289E98C5}"/>
                </a:ext>
              </a:extLst>
            </p:cNvPr>
            <p:cNvSpPr/>
            <p:nvPr/>
          </p:nvSpPr>
          <p:spPr>
            <a:xfrm>
              <a:off x="2160480" y="3583709"/>
              <a:ext cx="416465" cy="1810327"/>
            </a:xfrm>
            <a:custGeom>
              <a:avLst/>
              <a:gdLst>
                <a:gd name="connsiteX0" fmla="*/ 829 w 416465"/>
                <a:gd name="connsiteY0" fmla="*/ 1810327 h 1810327"/>
                <a:gd name="connsiteX1" fmla="*/ 65484 w 416465"/>
                <a:gd name="connsiteY1" fmla="*/ 951346 h 1810327"/>
                <a:gd name="connsiteX2" fmla="*/ 416465 w 416465"/>
                <a:gd name="connsiteY2" fmla="*/ 0 h 1810327"/>
              </a:gdLst>
              <a:ahLst/>
              <a:cxnLst>
                <a:cxn ang="0">
                  <a:pos x="connsiteX0" y="connsiteY0"/>
                </a:cxn>
                <a:cxn ang="0">
                  <a:pos x="connsiteX1" y="connsiteY1"/>
                </a:cxn>
                <a:cxn ang="0">
                  <a:pos x="connsiteX2" y="connsiteY2"/>
                </a:cxn>
              </a:cxnLst>
              <a:rect l="l" t="t" r="r" b="b"/>
              <a:pathLst>
                <a:path w="416465" h="1810327">
                  <a:moveTo>
                    <a:pt x="829" y="1810327"/>
                  </a:moveTo>
                  <a:cubicBezTo>
                    <a:pt x="-1480" y="1531697"/>
                    <a:pt x="-3789" y="1253067"/>
                    <a:pt x="65484" y="951346"/>
                  </a:cubicBezTo>
                  <a:cubicBezTo>
                    <a:pt x="134757" y="649625"/>
                    <a:pt x="275611" y="324812"/>
                    <a:pt x="416465" y="0"/>
                  </a:cubicBezTo>
                </a:path>
              </a:pathLst>
            </a:custGeom>
            <a:noFill/>
            <a:ln w="3810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699208B-DA75-ED2C-0F5D-D839923D6F98}"/>
                </a:ext>
              </a:extLst>
            </p:cNvPr>
            <p:cNvSpPr txBox="1"/>
            <p:nvPr/>
          </p:nvSpPr>
          <p:spPr>
            <a:xfrm>
              <a:off x="2820168" y="3799799"/>
              <a:ext cx="1204494" cy="923330"/>
            </a:xfrm>
            <a:prstGeom prst="rect">
              <a:avLst/>
            </a:prstGeom>
            <a:solidFill>
              <a:schemeClr val="bg1"/>
            </a:solidFill>
            <a:ln w="19050">
              <a:solidFill>
                <a:srgbClr val="7030A0"/>
              </a:solidFill>
            </a:ln>
          </p:spPr>
          <p:txBody>
            <a:bodyPr wrap="square" rtlCol="0">
              <a:spAutoFit/>
            </a:bodyPr>
            <a:lstStyle/>
            <a:p>
              <a:pPr algn="ctr"/>
              <a:r>
                <a:rPr lang="en-US" dirty="0"/>
                <a:t>Wall Deflected Shape</a:t>
              </a:r>
            </a:p>
          </p:txBody>
        </p:sp>
        <p:cxnSp>
          <p:nvCxnSpPr>
            <p:cNvPr id="46" name="Straight Arrow Connector 45">
              <a:extLst>
                <a:ext uri="{FF2B5EF4-FFF2-40B4-BE49-F238E27FC236}">
                  <a16:creationId xmlns:a16="http://schemas.microsoft.com/office/drawing/2014/main" id="{A52BB1E0-8392-1A02-2379-607F5ABF79D0}"/>
                </a:ext>
              </a:extLst>
            </p:cNvPr>
            <p:cNvCxnSpPr>
              <a:cxnSpLocks/>
              <a:stCxn id="45" idx="1"/>
            </p:cNvCxnSpPr>
            <p:nvPr/>
          </p:nvCxnSpPr>
          <p:spPr>
            <a:xfrm flipH="1" flipV="1">
              <a:off x="2426337" y="4053701"/>
              <a:ext cx="393831" cy="207763"/>
            </a:xfrm>
            <a:prstGeom prst="straightConnector1">
              <a:avLst/>
            </a:prstGeom>
            <a:ln w="19050">
              <a:solidFill>
                <a:srgbClr val="7030A0"/>
              </a:solidFill>
              <a:tailEnd type="triangle"/>
            </a:ln>
          </p:spPr>
          <p:style>
            <a:lnRef idx="1">
              <a:schemeClr val="dk1"/>
            </a:lnRef>
            <a:fillRef idx="0">
              <a:schemeClr val="dk1"/>
            </a:fillRef>
            <a:effectRef idx="0">
              <a:schemeClr val="dk1"/>
            </a:effectRef>
            <a:fontRef idx="minor">
              <a:schemeClr val="tx1"/>
            </a:fontRef>
          </p:style>
        </p:cxnSp>
      </p:grpSp>
      <p:grpSp>
        <p:nvGrpSpPr>
          <p:cNvPr id="2055" name="Group 2054">
            <a:extLst>
              <a:ext uri="{FF2B5EF4-FFF2-40B4-BE49-F238E27FC236}">
                <a16:creationId xmlns:a16="http://schemas.microsoft.com/office/drawing/2014/main" id="{8AFFFE25-945D-4C60-102B-B031BDA5C6DE}"/>
              </a:ext>
            </a:extLst>
          </p:cNvPr>
          <p:cNvGrpSpPr/>
          <p:nvPr/>
        </p:nvGrpSpPr>
        <p:grpSpPr>
          <a:xfrm>
            <a:off x="7968146" y="2419603"/>
            <a:ext cx="3639578" cy="3759631"/>
            <a:chOff x="7968146" y="2419603"/>
            <a:chExt cx="3639578" cy="3759631"/>
          </a:xfrm>
        </p:grpSpPr>
        <p:pic>
          <p:nvPicPr>
            <p:cNvPr id="55" name="Picture 54">
              <a:extLst>
                <a:ext uri="{FF2B5EF4-FFF2-40B4-BE49-F238E27FC236}">
                  <a16:creationId xmlns:a16="http://schemas.microsoft.com/office/drawing/2014/main" id="{25E8442F-8A9E-5E0B-37BC-52CFBF5221E7}"/>
                </a:ext>
              </a:extLst>
            </p:cNvPr>
            <p:cNvPicPr>
              <a:picLocks noChangeAspect="1"/>
            </p:cNvPicPr>
            <p:nvPr/>
          </p:nvPicPr>
          <p:blipFill>
            <a:blip r:embed="rId3"/>
            <a:stretch>
              <a:fillRect/>
            </a:stretch>
          </p:blipFill>
          <p:spPr>
            <a:xfrm>
              <a:off x="7968146" y="2904806"/>
              <a:ext cx="3401576" cy="3067127"/>
            </a:xfrm>
            <a:prstGeom prst="rect">
              <a:avLst/>
            </a:prstGeom>
          </p:spPr>
        </p:pic>
        <p:grpSp>
          <p:nvGrpSpPr>
            <p:cNvPr id="56" name="Group 55">
              <a:extLst>
                <a:ext uri="{FF2B5EF4-FFF2-40B4-BE49-F238E27FC236}">
                  <a16:creationId xmlns:a16="http://schemas.microsoft.com/office/drawing/2014/main" id="{7A23B06C-AECE-CD07-E9F8-85327B878798}"/>
                </a:ext>
              </a:extLst>
            </p:cNvPr>
            <p:cNvGrpSpPr/>
            <p:nvPr/>
          </p:nvGrpSpPr>
          <p:grpSpPr>
            <a:xfrm>
              <a:off x="8036081" y="2419603"/>
              <a:ext cx="3571643" cy="3759631"/>
              <a:chOff x="453019" y="2484255"/>
              <a:chExt cx="3571643" cy="3759631"/>
            </a:xfrm>
          </p:grpSpPr>
          <p:sp>
            <p:nvSpPr>
              <p:cNvPr id="58" name="Freeform: Shape 57">
                <a:extLst>
                  <a:ext uri="{FF2B5EF4-FFF2-40B4-BE49-F238E27FC236}">
                    <a16:creationId xmlns:a16="http://schemas.microsoft.com/office/drawing/2014/main" id="{0483F5D6-D208-7E44-97B4-DA5875BC636A}"/>
                  </a:ext>
                </a:extLst>
              </p:cNvPr>
              <p:cNvSpPr/>
              <p:nvPr/>
            </p:nvSpPr>
            <p:spPr>
              <a:xfrm>
                <a:off x="1549543" y="3759196"/>
                <a:ext cx="449360" cy="1654353"/>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w="285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F24540DC-CEFE-E137-03D3-3C7EDA7986D3}"/>
                  </a:ext>
                </a:extLst>
              </p:cNvPr>
              <p:cNvSpPr txBox="1"/>
              <p:nvPr/>
            </p:nvSpPr>
            <p:spPr>
              <a:xfrm>
                <a:off x="453019" y="4013746"/>
                <a:ext cx="993593" cy="654294"/>
              </a:xfrm>
              <a:prstGeom prst="rect">
                <a:avLst/>
              </a:prstGeom>
              <a:solidFill>
                <a:schemeClr val="bg1"/>
              </a:solidFill>
              <a:ln>
                <a:solidFill>
                  <a:schemeClr val="accent1"/>
                </a:solidFill>
              </a:ln>
            </p:spPr>
            <p:txBody>
              <a:bodyPr wrap="square" rtlCol="0">
                <a:spAutoFit/>
              </a:bodyPr>
              <a:lstStyle/>
              <a:p>
                <a:pPr algn="ctr"/>
                <a:r>
                  <a:rPr lang="en-US" dirty="0"/>
                  <a:t>Soil pressure</a:t>
                </a:r>
              </a:p>
            </p:txBody>
          </p:sp>
          <p:sp>
            <p:nvSpPr>
              <p:cNvPr id="61" name="TextBox 60">
                <a:extLst>
                  <a:ext uri="{FF2B5EF4-FFF2-40B4-BE49-F238E27FC236}">
                    <a16:creationId xmlns:a16="http://schemas.microsoft.com/office/drawing/2014/main" id="{3E43AB72-30CD-A09A-290F-99B48F0A9E27}"/>
                  </a:ext>
                </a:extLst>
              </p:cNvPr>
              <p:cNvSpPr txBox="1"/>
              <p:nvPr/>
            </p:nvSpPr>
            <p:spPr>
              <a:xfrm>
                <a:off x="454385" y="5874554"/>
                <a:ext cx="3570277" cy="369332"/>
              </a:xfrm>
              <a:prstGeom prst="rect">
                <a:avLst/>
              </a:prstGeom>
              <a:solidFill>
                <a:schemeClr val="accent4">
                  <a:lumMod val="20000"/>
                  <a:lumOff val="80000"/>
                </a:schemeClr>
              </a:solidFill>
            </p:spPr>
            <p:txBody>
              <a:bodyPr wrap="square" rtlCol="0">
                <a:spAutoFit/>
              </a:bodyPr>
              <a:lstStyle/>
              <a:p>
                <a:pPr algn="ctr"/>
                <a:r>
                  <a:rPr lang="en-US" b="1" i="1" dirty="0"/>
                  <a:t>Typical Non-Retaining Wall</a:t>
                </a:r>
              </a:p>
            </p:txBody>
          </p:sp>
          <p:sp>
            <p:nvSpPr>
              <p:cNvPr id="62" name="TextBox 61">
                <a:extLst>
                  <a:ext uri="{FF2B5EF4-FFF2-40B4-BE49-F238E27FC236}">
                    <a16:creationId xmlns:a16="http://schemas.microsoft.com/office/drawing/2014/main" id="{514DDB46-AAC6-56E5-B4B7-50E0FF9F2625}"/>
                  </a:ext>
                </a:extLst>
              </p:cNvPr>
              <p:cNvSpPr txBox="1"/>
              <p:nvPr/>
            </p:nvSpPr>
            <p:spPr>
              <a:xfrm>
                <a:off x="1131925" y="2484255"/>
                <a:ext cx="1975701" cy="630647"/>
              </a:xfrm>
              <a:prstGeom prst="rect">
                <a:avLst/>
              </a:prstGeom>
              <a:solidFill>
                <a:schemeClr val="bg1"/>
              </a:solidFill>
              <a:ln w="19050">
                <a:solidFill>
                  <a:srgbClr val="0070C0"/>
                </a:solidFill>
              </a:ln>
            </p:spPr>
            <p:txBody>
              <a:bodyPr wrap="square" rtlCol="0">
                <a:spAutoFit/>
              </a:bodyPr>
              <a:lstStyle/>
              <a:p>
                <a:pPr algn="ctr"/>
                <a:r>
                  <a:rPr lang="en-US" dirty="0"/>
                  <a:t>No tension face, centered rebar</a:t>
                </a:r>
              </a:p>
            </p:txBody>
          </p:sp>
          <p:cxnSp>
            <p:nvCxnSpPr>
              <p:cNvPr id="63" name="Straight Arrow Connector 62">
                <a:extLst>
                  <a:ext uri="{FF2B5EF4-FFF2-40B4-BE49-F238E27FC236}">
                    <a16:creationId xmlns:a16="http://schemas.microsoft.com/office/drawing/2014/main" id="{E33A6B87-77A9-1DDD-DF64-AC2516C4F333}"/>
                  </a:ext>
                </a:extLst>
              </p:cNvPr>
              <p:cNvCxnSpPr>
                <a:cxnSpLocks/>
                <a:stCxn id="62" idx="2"/>
              </p:cNvCxnSpPr>
              <p:nvPr/>
            </p:nvCxnSpPr>
            <p:spPr>
              <a:xfrm>
                <a:off x="2119776" y="3114902"/>
                <a:ext cx="0" cy="396352"/>
              </a:xfrm>
              <a:prstGeom prst="straightConnector1">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052" name="Freeform: Shape 2051">
                <a:extLst>
                  <a:ext uri="{FF2B5EF4-FFF2-40B4-BE49-F238E27FC236}">
                    <a16:creationId xmlns:a16="http://schemas.microsoft.com/office/drawing/2014/main" id="{C639AACD-EE2D-506C-B43E-2C7A124D2A60}"/>
                  </a:ext>
                </a:extLst>
              </p:cNvPr>
              <p:cNvSpPr/>
              <p:nvPr/>
            </p:nvSpPr>
            <p:spPr>
              <a:xfrm flipH="1">
                <a:off x="2258315" y="3759196"/>
                <a:ext cx="409357" cy="1654354"/>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w="285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91826018-98B1-3A46-A304-0A2705F7C52E}"/>
              </a:ext>
            </a:extLst>
          </p:cNvPr>
          <p:cNvGrpSpPr/>
          <p:nvPr/>
        </p:nvGrpSpPr>
        <p:grpSpPr>
          <a:xfrm>
            <a:off x="4345512" y="2502928"/>
            <a:ext cx="3570277" cy="3676306"/>
            <a:chOff x="4345512" y="2502928"/>
            <a:chExt cx="3570277" cy="3676306"/>
          </a:xfrm>
        </p:grpSpPr>
        <p:pic>
          <p:nvPicPr>
            <p:cNvPr id="2076" name="Picture 2075">
              <a:extLst>
                <a:ext uri="{FF2B5EF4-FFF2-40B4-BE49-F238E27FC236}">
                  <a16:creationId xmlns:a16="http://schemas.microsoft.com/office/drawing/2014/main" id="{C0D64749-68EE-8116-5633-773B30CB8DB1}"/>
                </a:ext>
              </a:extLst>
            </p:cNvPr>
            <p:cNvPicPr>
              <a:picLocks noChangeAspect="1"/>
            </p:cNvPicPr>
            <p:nvPr/>
          </p:nvPicPr>
          <p:blipFill>
            <a:blip r:embed="rId4"/>
            <a:stretch>
              <a:fillRect/>
            </a:stretch>
          </p:blipFill>
          <p:spPr>
            <a:xfrm>
              <a:off x="4752238" y="2502928"/>
              <a:ext cx="2275041" cy="3406347"/>
            </a:xfrm>
            <a:prstGeom prst="rect">
              <a:avLst/>
            </a:prstGeom>
          </p:spPr>
        </p:pic>
        <p:grpSp>
          <p:nvGrpSpPr>
            <p:cNvPr id="2074" name="Group 2073">
              <a:extLst>
                <a:ext uri="{FF2B5EF4-FFF2-40B4-BE49-F238E27FC236}">
                  <a16:creationId xmlns:a16="http://schemas.microsoft.com/office/drawing/2014/main" id="{BD54558D-6A07-5DF4-4BB2-9C9373220EB0}"/>
                </a:ext>
              </a:extLst>
            </p:cNvPr>
            <p:cNvGrpSpPr/>
            <p:nvPr/>
          </p:nvGrpSpPr>
          <p:grpSpPr>
            <a:xfrm>
              <a:off x="4345512" y="2723372"/>
              <a:ext cx="3570277" cy="3455862"/>
              <a:chOff x="4345512" y="2723372"/>
              <a:chExt cx="3570277" cy="3455862"/>
            </a:xfrm>
          </p:grpSpPr>
          <p:grpSp>
            <p:nvGrpSpPr>
              <p:cNvPr id="2060" name="Group 2059">
                <a:extLst>
                  <a:ext uri="{FF2B5EF4-FFF2-40B4-BE49-F238E27FC236}">
                    <a16:creationId xmlns:a16="http://schemas.microsoft.com/office/drawing/2014/main" id="{1F312C4E-F0AD-5C4E-D6AE-F3F06E76EB85}"/>
                  </a:ext>
                </a:extLst>
              </p:cNvPr>
              <p:cNvGrpSpPr/>
              <p:nvPr/>
            </p:nvGrpSpPr>
            <p:grpSpPr>
              <a:xfrm>
                <a:off x="4345512" y="2723372"/>
                <a:ext cx="3570277" cy="3455862"/>
                <a:chOff x="454385" y="2788024"/>
                <a:chExt cx="3570277" cy="3455862"/>
              </a:xfrm>
            </p:grpSpPr>
            <p:sp>
              <p:nvSpPr>
                <p:cNvPr id="2062" name="TextBox 2061">
                  <a:extLst>
                    <a:ext uri="{FF2B5EF4-FFF2-40B4-BE49-F238E27FC236}">
                      <a16:creationId xmlns:a16="http://schemas.microsoft.com/office/drawing/2014/main" id="{B728B0BD-83F6-2585-BF10-26E2274423A8}"/>
                    </a:ext>
                  </a:extLst>
                </p:cNvPr>
                <p:cNvSpPr txBox="1"/>
                <p:nvPr/>
              </p:nvSpPr>
              <p:spPr>
                <a:xfrm>
                  <a:off x="2935115" y="4917152"/>
                  <a:ext cx="993593" cy="654294"/>
                </a:xfrm>
                <a:prstGeom prst="rect">
                  <a:avLst/>
                </a:prstGeom>
                <a:solidFill>
                  <a:schemeClr val="bg1"/>
                </a:solidFill>
                <a:ln>
                  <a:solidFill>
                    <a:schemeClr val="accent1"/>
                  </a:solidFill>
                </a:ln>
              </p:spPr>
              <p:txBody>
                <a:bodyPr wrap="square" rtlCol="0">
                  <a:spAutoFit/>
                </a:bodyPr>
                <a:lstStyle/>
                <a:p>
                  <a:pPr algn="ctr"/>
                  <a:r>
                    <a:rPr lang="en-US" dirty="0"/>
                    <a:t>Soil pressure</a:t>
                  </a:r>
                </a:p>
              </p:txBody>
            </p:sp>
            <p:sp>
              <p:nvSpPr>
                <p:cNvPr id="2063" name="TextBox 2062">
                  <a:extLst>
                    <a:ext uri="{FF2B5EF4-FFF2-40B4-BE49-F238E27FC236}">
                      <a16:creationId xmlns:a16="http://schemas.microsoft.com/office/drawing/2014/main" id="{CAB06ECB-131E-BADC-6AA8-541F7F322F60}"/>
                    </a:ext>
                  </a:extLst>
                </p:cNvPr>
                <p:cNvSpPr txBox="1"/>
                <p:nvPr/>
              </p:nvSpPr>
              <p:spPr>
                <a:xfrm>
                  <a:off x="454385" y="5874554"/>
                  <a:ext cx="3570277" cy="369332"/>
                </a:xfrm>
                <a:prstGeom prst="rect">
                  <a:avLst/>
                </a:prstGeom>
                <a:solidFill>
                  <a:schemeClr val="accent4">
                    <a:lumMod val="20000"/>
                    <a:lumOff val="80000"/>
                  </a:schemeClr>
                </a:solidFill>
              </p:spPr>
              <p:txBody>
                <a:bodyPr wrap="square" rtlCol="0">
                  <a:spAutoFit/>
                </a:bodyPr>
                <a:lstStyle/>
                <a:p>
                  <a:pPr algn="ctr"/>
                  <a:r>
                    <a:rPr lang="en-US" b="1" i="1" dirty="0"/>
                    <a:t>Simply Supported Retaining Wall</a:t>
                  </a:r>
                </a:p>
              </p:txBody>
            </p:sp>
            <p:sp>
              <p:nvSpPr>
                <p:cNvPr id="2064" name="TextBox 2063">
                  <a:extLst>
                    <a:ext uri="{FF2B5EF4-FFF2-40B4-BE49-F238E27FC236}">
                      <a16:creationId xmlns:a16="http://schemas.microsoft.com/office/drawing/2014/main" id="{F477CC75-03C7-2A0D-F015-3AE1347CE1C9}"/>
                    </a:ext>
                  </a:extLst>
                </p:cNvPr>
                <p:cNvSpPr txBox="1"/>
                <p:nvPr/>
              </p:nvSpPr>
              <p:spPr>
                <a:xfrm>
                  <a:off x="533755" y="2962316"/>
                  <a:ext cx="1115232" cy="946293"/>
                </a:xfrm>
                <a:prstGeom prst="rect">
                  <a:avLst/>
                </a:prstGeom>
                <a:solidFill>
                  <a:schemeClr val="bg1"/>
                </a:solidFill>
                <a:ln w="19050">
                  <a:solidFill>
                    <a:srgbClr val="0070C0"/>
                  </a:solidFill>
                </a:ln>
              </p:spPr>
              <p:txBody>
                <a:bodyPr wrap="square" rtlCol="0">
                  <a:spAutoFit/>
                </a:bodyPr>
                <a:lstStyle/>
                <a:p>
                  <a:pPr algn="ctr"/>
                  <a:r>
                    <a:rPr lang="en-US" dirty="0"/>
                    <a:t>Tension face with rebar</a:t>
                  </a:r>
                </a:p>
              </p:txBody>
            </p:sp>
            <p:cxnSp>
              <p:nvCxnSpPr>
                <p:cNvPr id="2065" name="Straight Arrow Connector 2064">
                  <a:extLst>
                    <a:ext uri="{FF2B5EF4-FFF2-40B4-BE49-F238E27FC236}">
                      <a16:creationId xmlns:a16="http://schemas.microsoft.com/office/drawing/2014/main" id="{9EA3E543-AE8F-2FB4-069C-83C38F3FB51B}"/>
                    </a:ext>
                  </a:extLst>
                </p:cNvPr>
                <p:cNvCxnSpPr>
                  <a:cxnSpLocks/>
                  <a:stCxn id="2064" idx="2"/>
                </p:cNvCxnSpPr>
                <p:nvPr/>
              </p:nvCxnSpPr>
              <p:spPr>
                <a:xfrm>
                  <a:off x="1091371" y="3908609"/>
                  <a:ext cx="884972" cy="321504"/>
                </a:xfrm>
                <a:prstGeom prst="straightConnector1">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2066" name="Freeform: Shape 2065">
                  <a:extLst>
                    <a:ext uri="{FF2B5EF4-FFF2-40B4-BE49-F238E27FC236}">
                      <a16:creationId xmlns:a16="http://schemas.microsoft.com/office/drawing/2014/main" id="{61EAD9FD-F994-D7E9-7D42-446EED04DFBC}"/>
                    </a:ext>
                  </a:extLst>
                </p:cNvPr>
                <p:cNvSpPr/>
                <p:nvPr/>
              </p:nvSpPr>
              <p:spPr>
                <a:xfrm flipH="1">
                  <a:off x="2272716" y="2788024"/>
                  <a:ext cx="510895" cy="2796285"/>
                </a:xfrm>
                <a:custGeom>
                  <a:avLst/>
                  <a:gdLst>
                    <a:gd name="connsiteX0" fmla="*/ 234950 w 247650"/>
                    <a:gd name="connsiteY0" fmla="*/ 0 h 400050"/>
                    <a:gd name="connsiteX1" fmla="*/ 0 w 247650"/>
                    <a:gd name="connsiteY1" fmla="*/ 400050 h 400050"/>
                    <a:gd name="connsiteX2" fmla="*/ 247650 w 247650"/>
                    <a:gd name="connsiteY2" fmla="*/ 400050 h 400050"/>
                  </a:gdLst>
                  <a:ahLst/>
                  <a:cxnLst>
                    <a:cxn ang="0">
                      <a:pos x="connsiteX0" y="connsiteY0"/>
                    </a:cxn>
                    <a:cxn ang="0">
                      <a:pos x="connsiteX1" y="connsiteY1"/>
                    </a:cxn>
                    <a:cxn ang="0">
                      <a:pos x="connsiteX2" y="connsiteY2"/>
                    </a:cxn>
                  </a:cxnLst>
                  <a:rect l="l" t="t" r="r" b="b"/>
                  <a:pathLst>
                    <a:path w="247650" h="400050">
                      <a:moveTo>
                        <a:pt x="234950" y="0"/>
                      </a:moveTo>
                      <a:lnTo>
                        <a:pt x="0" y="400050"/>
                      </a:lnTo>
                      <a:lnTo>
                        <a:pt x="247650" y="400050"/>
                      </a:lnTo>
                    </a:path>
                  </a:pathLst>
                </a:custGeom>
                <a:ln w="28575">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72" name="Freeform: Shape 2071">
                <a:extLst>
                  <a:ext uri="{FF2B5EF4-FFF2-40B4-BE49-F238E27FC236}">
                    <a16:creationId xmlns:a16="http://schemas.microsoft.com/office/drawing/2014/main" id="{1BE12334-D163-3BBD-A6E2-5B73D30E4FA3}"/>
                  </a:ext>
                </a:extLst>
              </p:cNvPr>
              <p:cNvSpPr/>
              <p:nvPr/>
            </p:nvSpPr>
            <p:spPr>
              <a:xfrm rot="11942667" flipH="1">
                <a:off x="5492150" y="2895748"/>
                <a:ext cx="964810" cy="2541443"/>
              </a:xfrm>
              <a:custGeom>
                <a:avLst/>
                <a:gdLst>
                  <a:gd name="connsiteX0" fmla="*/ 829 w 416465"/>
                  <a:gd name="connsiteY0" fmla="*/ 1810327 h 1810327"/>
                  <a:gd name="connsiteX1" fmla="*/ 65484 w 416465"/>
                  <a:gd name="connsiteY1" fmla="*/ 951346 h 1810327"/>
                  <a:gd name="connsiteX2" fmla="*/ 416465 w 416465"/>
                  <a:gd name="connsiteY2" fmla="*/ 0 h 1810327"/>
                  <a:gd name="connsiteX0" fmla="*/ 364 w 416000"/>
                  <a:gd name="connsiteY0" fmla="*/ 1810327 h 1810327"/>
                  <a:gd name="connsiteX1" fmla="*/ 74244 w 416000"/>
                  <a:gd name="connsiteY1" fmla="*/ 762587 h 1810327"/>
                  <a:gd name="connsiteX2" fmla="*/ 416000 w 416000"/>
                  <a:gd name="connsiteY2" fmla="*/ 0 h 1810327"/>
                  <a:gd name="connsiteX0" fmla="*/ 10527 w 426163"/>
                  <a:gd name="connsiteY0" fmla="*/ 1810327 h 1810327"/>
                  <a:gd name="connsiteX1" fmla="*/ 84407 w 426163"/>
                  <a:gd name="connsiteY1" fmla="*/ 762587 h 1810327"/>
                  <a:gd name="connsiteX2" fmla="*/ 426163 w 426163"/>
                  <a:gd name="connsiteY2" fmla="*/ 0 h 1810327"/>
                  <a:gd name="connsiteX0" fmla="*/ 10527 w 426163"/>
                  <a:gd name="connsiteY0" fmla="*/ 1810327 h 1810327"/>
                  <a:gd name="connsiteX1" fmla="*/ 84407 w 426163"/>
                  <a:gd name="connsiteY1" fmla="*/ 762587 h 1810327"/>
                  <a:gd name="connsiteX2" fmla="*/ 426163 w 426163"/>
                  <a:gd name="connsiteY2" fmla="*/ 0 h 1810327"/>
                  <a:gd name="connsiteX0" fmla="*/ 10527 w 427041"/>
                  <a:gd name="connsiteY0" fmla="*/ 1811265 h 1811265"/>
                  <a:gd name="connsiteX1" fmla="*/ 84407 w 427041"/>
                  <a:gd name="connsiteY1" fmla="*/ 763525 h 1811265"/>
                  <a:gd name="connsiteX2" fmla="*/ 426163 w 427041"/>
                  <a:gd name="connsiteY2" fmla="*/ 938 h 1811265"/>
                  <a:gd name="connsiteX0" fmla="*/ 9528 w 426042"/>
                  <a:gd name="connsiteY0" fmla="*/ 1811265 h 1811265"/>
                  <a:gd name="connsiteX1" fmla="*/ 83408 w 426042"/>
                  <a:gd name="connsiteY1" fmla="*/ 763525 h 1811265"/>
                  <a:gd name="connsiteX2" fmla="*/ 425164 w 426042"/>
                  <a:gd name="connsiteY2" fmla="*/ 938 h 1811265"/>
                </a:gdLst>
                <a:ahLst/>
                <a:cxnLst>
                  <a:cxn ang="0">
                    <a:pos x="connsiteX0" y="connsiteY0"/>
                  </a:cxn>
                  <a:cxn ang="0">
                    <a:pos x="connsiteX1" y="connsiteY1"/>
                  </a:cxn>
                  <a:cxn ang="0">
                    <a:pos x="connsiteX2" y="connsiteY2"/>
                  </a:cxn>
                </a:cxnLst>
                <a:rect l="l" t="t" r="r" b="b"/>
                <a:pathLst>
                  <a:path w="426042" h="1811265">
                    <a:moveTo>
                      <a:pt x="9528" y="1811265"/>
                    </a:moveTo>
                    <a:cubicBezTo>
                      <a:pt x="9638" y="1770972"/>
                      <a:pt x="-39249" y="1294037"/>
                      <a:pt x="83408" y="763525"/>
                    </a:cubicBezTo>
                    <a:cubicBezTo>
                      <a:pt x="207438" y="226597"/>
                      <a:pt x="442198" y="-17173"/>
                      <a:pt x="425164" y="938"/>
                    </a:cubicBezTo>
                  </a:path>
                </a:pathLst>
              </a:custGeom>
              <a:noFill/>
              <a:ln w="38100">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3" name="TextBox 2072">
                <a:extLst>
                  <a:ext uri="{FF2B5EF4-FFF2-40B4-BE49-F238E27FC236}">
                    <a16:creationId xmlns:a16="http://schemas.microsoft.com/office/drawing/2014/main" id="{41EA76C1-318F-BF87-439C-C999E8381856}"/>
                  </a:ext>
                </a:extLst>
              </p:cNvPr>
              <p:cNvSpPr txBox="1"/>
              <p:nvPr/>
            </p:nvSpPr>
            <p:spPr>
              <a:xfrm>
                <a:off x="4353358" y="4309501"/>
                <a:ext cx="1204494" cy="923330"/>
              </a:xfrm>
              <a:prstGeom prst="rect">
                <a:avLst/>
              </a:prstGeom>
              <a:solidFill>
                <a:schemeClr val="bg1"/>
              </a:solidFill>
              <a:ln w="19050">
                <a:solidFill>
                  <a:srgbClr val="7030A0"/>
                </a:solidFill>
              </a:ln>
            </p:spPr>
            <p:txBody>
              <a:bodyPr wrap="square" rtlCol="0">
                <a:spAutoFit/>
              </a:bodyPr>
              <a:lstStyle/>
              <a:p>
                <a:pPr algn="ctr"/>
                <a:r>
                  <a:rPr lang="en-US" dirty="0"/>
                  <a:t>Wall Deflected Shape</a:t>
                </a:r>
              </a:p>
            </p:txBody>
          </p:sp>
        </p:grpSp>
      </p:grpSp>
    </p:spTree>
    <p:extLst>
      <p:ext uri="{BB962C8B-B14F-4D97-AF65-F5344CB8AC3E}">
        <p14:creationId xmlns:p14="http://schemas.microsoft.com/office/powerpoint/2010/main" val="39427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55"/>
                                        </p:tgtEl>
                                        <p:attrNameLst>
                                          <p:attrName>style.visibility</p:attrName>
                                        </p:attrNameLst>
                                      </p:cBhvr>
                                      <p:to>
                                        <p:strVal val="visible"/>
                                      </p:to>
                                    </p:set>
                                    <p:animEffect transition="in" filter="fade">
                                      <p:cBhvr>
                                        <p:cTn id="28"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DE2099-1B54-41E3-74C1-ED7AFB6E84F4}"/>
              </a:ext>
            </a:extLst>
          </p:cNvPr>
          <p:cNvGrpSpPr/>
          <p:nvPr/>
        </p:nvGrpSpPr>
        <p:grpSpPr>
          <a:xfrm>
            <a:off x="7548116" y="1291472"/>
            <a:ext cx="4334754" cy="5013310"/>
            <a:chOff x="7548116" y="1291472"/>
            <a:chExt cx="4334754" cy="5013310"/>
          </a:xfrm>
        </p:grpSpPr>
        <p:grpSp>
          <p:nvGrpSpPr>
            <p:cNvPr id="7" name="Group 6">
              <a:extLst>
                <a:ext uri="{FF2B5EF4-FFF2-40B4-BE49-F238E27FC236}">
                  <a16:creationId xmlns:a16="http://schemas.microsoft.com/office/drawing/2014/main" id="{B6592E7A-3CF0-9073-6A7F-CA607505D128}"/>
                </a:ext>
              </a:extLst>
            </p:cNvPr>
            <p:cNvGrpSpPr/>
            <p:nvPr/>
          </p:nvGrpSpPr>
          <p:grpSpPr>
            <a:xfrm>
              <a:off x="7548116" y="1291472"/>
              <a:ext cx="4334754" cy="5013310"/>
              <a:chOff x="7500491" y="1291472"/>
              <a:chExt cx="4334754" cy="5013310"/>
            </a:xfrm>
          </p:grpSpPr>
          <p:pic>
            <p:nvPicPr>
              <p:cNvPr id="2050" name="Picture 2">
                <a:extLst>
                  <a:ext uri="{FF2B5EF4-FFF2-40B4-BE49-F238E27FC236}">
                    <a16:creationId xmlns:a16="http://schemas.microsoft.com/office/drawing/2014/main" id="{03E4DA1C-3191-B19C-8299-FD01498F1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700" y="1291472"/>
                <a:ext cx="4329545" cy="49449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A12E7C-CEB9-D9A2-C83F-419343B551DE}"/>
                  </a:ext>
                </a:extLst>
              </p:cNvPr>
              <p:cNvSpPr txBox="1"/>
              <p:nvPr/>
            </p:nvSpPr>
            <p:spPr>
              <a:xfrm>
                <a:off x="7500491" y="5935450"/>
                <a:ext cx="4326777" cy="369332"/>
              </a:xfrm>
              <a:prstGeom prst="rect">
                <a:avLst/>
              </a:prstGeom>
              <a:solidFill>
                <a:schemeClr val="accent4">
                  <a:lumMod val="20000"/>
                  <a:lumOff val="80000"/>
                </a:schemeClr>
              </a:solidFill>
            </p:spPr>
            <p:txBody>
              <a:bodyPr wrap="square" rtlCol="0">
                <a:spAutoFit/>
              </a:bodyPr>
              <a:lstStyle/>
              <a:p>
                <a:pPr algn="ctr"/>
                <a:r>
                  <a:rPr lang="en-US" b="1" i="1" dirty="0"/>
                  <a:t>Sample Column Baseplate Pier Size</a:t>
                </a:r>
              </a:p>
            </p:txBody>
          </p:sp>
        </p:grpSp>
        <p:cxnSp>
          <p:nvCxnSpPr>
            <p:cNvPr id="9" name="Straight Connector 8">
              <a:extLst>
                <a:ext uri="{FF2B5EF4-FFF2-40B4-BE49-F238E27FC236}">
                  <a16:creationId xmlns:a16="http://schemas.microsoft.com/office/drawing/2014/main" id="{B83459F4-B6B9-5983-D7B0-A9CD89693B62}"/>
                </a:ext>
              </a:extLst>
            </p:cNvPr>
            <p:cNvCxnSpPr/>
            <p:nvPr/>
          </p:nvCxnSpPr>
          <p:spPr>
            <a:xfrm>
              <a:off x="9707416" y="1549400"/>
              <a:ext cx="0" cy="146685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a:xfrm>
            <a:off x="527685" y="1291472"/>
            <a:ext cx="7282815" cy="5170818"/>
          </a:xfrm>
        </p:spPr>
        <p:txBody>
          <a:bodyPr/>
          <a:lstStyle/>
          <a:p>
            <a:r>
              <a:rPr lang="en-US" dirty="0"/>
              <a:t>Dowels match worst case rebar with full development length for continuity of tension resistance across joint</a:t>
            </a:r>
          </a:p>
          <a:p>
            <a:pPr lvl="1"/>
            <a:r>
              <a:rPr lang="en-US" dirty="0"/>
              <a:t>Otherwise, check if dowel detail has enough resistance to transfer actual force across joint (shear / tension)</a:t>
            </a:r>
          </a:p>
          <a:p>
            <a:r>
              <a:rPr lang="en-US" dirty="0"/>
              <a:t>E.g. dowelling top of wall to slab to bottom of wall</a:t>
            </a:r>
          </a:p>
          <a:p>
            <a:pPr lvl="1"/>
            <a:r>
              <a:rPr lang="en-US" dirty="0"/>
              <a:t>Dowel length to be full tension development length on either side of slab, matching worst case 15M@200</a:t>
            </a:r>
          </a:p>
          <a:p>
            <a:pPr lvl="1"/>
            <a:r>
              <a:rPr lang="en-US" dirty="0"/>
              <a:t>Dowel length = (tension develop length 430mm = 17″) </a:t>
            </a:r>
            <a:br>
              <a:rPr lang="en-US" dirty="0"/>
            </a:br>
            <a:r>
              <a:rPr lang="en-US" dirty="0"/>
              <a:t>                             + (slab thickness 200mm = 8″) </a:t>
            </a:r>
            <a:br>
              <a:rPr lang="en-US" dirty="0"/>
            </a:br>
            <a:r>
              <a:rPr lang="en-US" dirty="0"/>
              <a:t>                             + (tension develop length 430mm = 17″) </a:t>
            </a:r>
            <a:br>
              <a:rPr lang="en-US" dirty="0"/>
            </a:br>
            <a:r>
              <a:rPr lang="en-US" dirty="0"/>
              <a:t>                         = 42″ (Round up to 1520mm = 5′ long)</a:t>
            </a:r>
          </a:p>
          <a:p>
            <a:pPr lvl="1"/>
            <a:endParaRPr lang="en-US" dirty="0"/>
          </a:p>
          <a:p>
            <a:endParaRPr lang="en-US" dirty="0"/>
          </a:p>
        </p:txBody>
      </p:sp>
    </p:spTree>
    <p:extLst>
      <p:ext uri="{BB962C8B-B14F-4D97-AF65-F5344CB8AC3E}">
        <p14:creationId xmlns:p14="http://schemas.microsoft.com/office/powerpoint/2010/main" val="268142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p:txBody>
          <a:bodyPr/>
          <a:lstStyle/>
          <a:p>
            <a:r>
              <a:rPr lang="en-US" dirty="0"/>
              <a:t>One way slab typically add top steel as full mat, and additional steel only where needed for negative bending zones (over supports)</a:t>
            </a:r>
          </a:p>
          <a:p>
            <a:pPr lvl="1"/>
            <a:r>
              <a:rPr lang="en-US" dirty="0"/>
              <a:t>Having top steel as full mat is typically easier to construct and can build dowels </a:t>
            </a:r>
            <a:r>
              <a:rPr lang="en-US" dirty="0" err="1"/>
              <a:t>etc</a:t>
            </a:r>
            <a:r>
              <a:rPr lang="en-US" dirty="0"/>
              <a:t> off cage easier</a:t>
            </a:r>
          </a:p>
          <a:p>
            <a:pPr lvl="1"/>
            <a:r>
              <a:rPr lang="en-US" dirty="0"/>
              <a:t>Check (length of additional steel) &gt; (development length needed for tension in top steel)</a:t>
            </a:r>
          </a:p>
          <a:p>
            <a:pPr lvl="1"/>
            <a:r>
              <a:rPr lang="en-US" dirty="0"/>
              <a:t>Development length of negative bending top steel to extend minimum:</a:t>
            </a:r>
          </a:p>
          <a:p>
            <a:pPr lvl="2"/>
            <a:r>
              <a:rPr lang="en-US" dirty="0"/>
              <a:t>Min 0.3*span beyond continuous support face (CSA A23.3, cl 12.11.1)</a:t>
            </a:r>
          </a:p>
          <a:p>
            <a:pPr lvl="2"/>
            <a:r>
              <a:rPr lang="en-US" dirty="0"/>
              <a:t>Min 0.25*span beyond end support face (CSA A23.3, cl 12.11.1)</a:t>
            </a:r>
          </a:p>
          <a:p>
            <a:pPr lvl="2"/>
            <a:r>
              <a:rPr lang="en-US" dirty="0"/>
              <a:t>These are roughly extending from max negative moment to 0 moment</a:t>
            </a:r>
          </a:p>
          <a:p>
            <a:pPr lvl="1"/>
            <a:endParaRPr lang="en-US" dirty="0"/>
          </a:p>
          <a:p>
            <a:pPr lvl="1"/>
            <a:endParaRPr lang="en-US" dirty="0"/>
          </a:p>
        </p:txBody>
      </p:sp>
      <p:grpSp>
        <p:nvGrpSpPr>
          <p:cNvPr id="18" name="Group 17">
            <a:extLst>
              <a:ext uri="{FF2B5EF4-FFF2-40B4-BE49-F238E27FC236}">
                <a16:creationId xmlns:a16="http://schemas.microsoft.com/office/drawing/2014/main" id="{28A26765-F590-7FE1-61EE-633FA242144E}"/>
              </a:ext>
            </a:extLst>
          </p:cNvPr>
          <p:cNvGrpSpPr/>
          <p:nvPr/>
        </p:nvGrpSpPr>
        <p:grpSpPr>
          <a:xfrm>
            <a:off x="2066487" y="4260221"/>
            <a:ext cx="7722334" cy="1988528"/>
            <a:chOff x="3628587" y="4316254"/>
            <a:chExt cx="7722334" cy="1988528"/>
          </a:xfrm>
        </p:grpSpPr>
        <p:sp>
          <p:nvSpPr>
            <p:cNvPr id="6" name="TextBox 5">
              <a:extLst>
                <a:ext uri="{FF2B5EF4-FFF2-40B4-BE49-F238E27FC236}">
                  <a16:creationId xmlns:a16="http://schemas.microsoft.com/office/drawing/2014/main" id="{E0A12E7C-CEB9-D9A2-C83F-419343B551DE}"/>
                </a:ext>
              </a:extLst>
            </p:cNvPr>
            <p:cNvSpPr txBox="1"/>
            <p:nvPr/>
          </p:nvSpPr>
          <p:spPr>
            <a:xfrm>
              <a:off x="3628587" y="5935450"/>
              <a:ext cx="7722334" cy="369332"/>
            </a:xfrm>
            <a:prstGeom prst="rect">
              <a:avLst/>
            </a:prstGeom>
            <a:solidFill>
              <a:schemeClr val="accent4">
                <a:lumMod val="20000"/>
                <a:lumOff val="80000"/>
              </a:schemeClr>
            </a:solidFill>
          </p:spPr>
          <p:txBody>
            <a:bodyPr wrap="square" rtlCol="0">
              <a:spAutoFit/>
            </a:bodyPr>
            <a:lstStyle/>
            <a:p>
              <a:pPr algn="ctr"/>
              <a:r>
                <a:rPr lang="en-US" b="1" i="1" dirty="0"/>
                <a:t>Min One Way Slab Top Steel Reinforcement Length (RSIC)</a:t>
              </a:r>
            </a:p>
          </p:txBody>
        </p:sp>
        <p:pic>
          <p:nvPicPr>
            <p:cNvPr id="17" name="Picture 16">
              <a:extLst>
                <a:ext uri="{FF2B5EF4-FFF2-40B4-BE49-F238E27FC236}">
                  <a16:creationId xmlns:a16="http://schemas.microsoft.com/office/drawing/2014/main" id="{CBEB66DA-0229-8CA6-FDB9-90C4458A2462}"/>
                </a:ext>
              </a:extLst>
            </p:cNvPr>
            <p:cNvPicPr>
              <a:picLocks noChangeAspect="1"/>
            </p:cNvPicPr>
            <p:nvPr/>
          </p:nvPicPr>
          <p:blipFill>
            <a:blip r:embed="rId2"/>
            <a:stretch>
              <a:fillRect/>
            </a:stretch>
          </p:blipFill>
          <p:spPr>
            <a:xfrm>
              <a:off x="3930177" y="4316254"/>
              <a:ext cx="7090508" cy="1590124"/>
            </a:xfrm>
            <a:prstGeom prst="rect">
              <a:avLst/>
            </a:prstGeom>
          </p:spPr>
        </p:pic>
      </p:grpSp>
    </p:spTree>
    <p:extLst>
      <p:ext uri="{BB962C8B-B14F-4D97-AF65-F5344CB8AC3E}">
        <p14:creationId xmlns:p14="http://schemas.microsoft.com/office/powerpoint/2010/main" val="394203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p:txBody>
          <a:bodyPr/>
          <a:lstStyle/>
          <a:p>
            <a:r>
              <a:rPr lang="en-US" dirty="0"/>
              <a:t>Consider interaction of rebar with other potential collisions and take into account for in design and rebar placement / cover</a:t>
            </a:r>
          </a:p>
          <a:p>
            <a:pPr lvl="1"/>
            <a:r>
              <a:rPr lang="en-US" dirty="0"/>
              <a:t>E.g. concrete beams intersecting, must specify and account for dropped reinforcement in one beam to make room for overlapping steel</a:t>
            </a:r>
          </a:p>
          <a:p>
            <a:pPr lvl="1"/>
            <a:endParaRPr lang="en-US" dirty="0"/>
          </a:p>
          <a:p>
            <a:pPr lvl="1"/>
            <a:endParaRPr lang="en-US" dirty="0"/>
          </a:p>
        </p:txBody>
      </p:sp>
      <p:grpSp>
        <p:nvGrpSpPr>
          <p:cNvPr id="51" name="Group 50">
            <a:extLst>
              <a:ext uri="{FF2B5EF4-FFF2-40B4-BE49-F238E27FC236}">
                <a16:creationId xmlns:a16="http://schemas.microsoft.com/office/drawing/2014/main" id="{0ADCC214-38AC-20B9-8AD4-03BAF5AE0F79}"/>
              </a:ext>
            </a:extLst>
          </p:cNvPr>
          <p:cNvGrpSpPr/>
          <p:nvPr/>
        </p:nvGrpSpPr>
        <p:grpSpPr>
          <a:xfrm>
            <a:off x="906135" y="2900993"/>
            <a:ext cx="10511165" cy="3347756"/>
            <a:chOff x="906135" y="2900993"/>
            <a:chExt cx="10511165" cy="3347756"/>
          </a:xfrm>
        </p:grpSpPr>
        <p:grpSp>
          <p:nvGrpSpPr>
            <p:cNvPr id="24" name="Group 23">
              <a:extLst>
                <a:ext uri="{FF2B5EF4-FFF2-40B4-BE49-F238E27FC236}">
                  <a16:creationId xmlns:a16="http://schemas.microsoft.com/office/drawing/2014/main" id="{CB3F8D3D-BF5F-305B-7200-4084E6170EEC}"/>
                </a:ext>
              </a:extLst>
            </p:cNvPr>
            <p:cNvGrpSpPr/>
            <p:nvPr/>
          </p:nvGrpSpPr>
          <p:grpSpPr>
            <a:xfrm>
              <a:off x="906135" y="2900993"/>
              <a:ext cx="10379730" cy="3347756"/>
              <a:chOff x="906135" y="2900993"/>
              <a:chExt cx="10379730" cy="3347756"/>
            </a:xfrm>
          </p:grpSpPr>
          <p:sp>
            <p:nvSpPr>
              <p:cNvPr id="6" name="TextBox 5">
                <a:extLst>
                  <a:ext uri="{FF2B5EF4-FFF2-40B4-BE49-F238E27FC236}">
                    <a16:creationId xmlns:a16="http://schemas.microsoft.com/office/drawing/2014/main" id="{E0A12E7C-CEB9-D9A2-C83F-419343B551DE}"/>
                  </a:ext>
                </a:extLst>
              </p:cNvPr>
              <p:cNvSpPr txBox="1"/>
              <p:nvPr/>
            </p:nvSpPr>
            <p:spPr>
              <a:xfrm>
                <a:off x="906135" y="5879417"/>
                <a:ext cx="10334520" cy="369332"/>
              </a:xfrm>
              <a:prstGeom prst="rect">
                <a:avLst/>
              </a:prstGeom>
              <a:solidFill>
                <a:schemeClr val="accent4">
                  <a:lumMod val="20000"/>
                  <a:lumOff val="80000"/>
                </a:schemeClr>
              </a:solidFill>
            </p:spPr>
            <p:txBody>
              <a:bodyPr wrap="square" rtlCol="0">
                <a:spAutoFit/>
              </a:bodyPr>
              <a:lstStyle/>
              <a:p>
                <a:pPr algn="ctr"/>
                <a:r>
                  <a:rPr lang="en-US" b="1" i="1" dirty="0"/>
                  <a:t>Intersecting Concrete Beams with Dropped Reinforcement</a:t>
                </a:r>
              </a:p>
            </p:txBody>
          </p:sp>
          <p:pic>
            <p:nvPicPr>
              <p:cNvPr id="5" name="Picture 4">
                <a:extLst>
                  <a:ext uri="{FF2B5EF4-FFF2-40B4-BE49-F238E27FC236}">
                    <a16:creationId xmlns:a16="http://schemas.microsoft.com/office/drawing/2014/main" id="{D4B988B3-DD51-BB27-B13E-ED644006DFDA}"/>
                  </a:ext>
                </a:extLst>
              </p:cNvPr>
              <p:cNvPicPr>
                <a:picLocks noChangeAspect="1"/>
              </p:cNvPicPr>
              <p:nvPr/>
            </p:nvPicPr>
            <p:blipFill rotWithShape="1">
              <a:blip r:embed="rId2"/>
              <a:srcRect t="-1" b="3947"/>
              <a:stretch/>
            </p:blipFill>
            <p:spPr>
              <a:xfrm>
                <a:off x="906135" y="2906076"/>
                <a:ext cx="5687658" cy="2971316"/>
              </a:xfrm>
              <a:prstGeom prst="rect">
                <a:avLst/>
              </a:prstGeom>
            </p:spPr>
          </p:pic>
          <p:sp>
            <p:nvSpPr>
              <p:cNvPr id="9" name="TextBox 8">
                <a:extLst>
                  <a:ext uri="{FF2B5EF4-FFF2-40B4-BE49-F238E27FC236}">
                    <a16:creationId xmlns:a16="http://schemas.microsoft.com/office/drawing/2014/main" id="{E8FEB683-133E-255E-FA79-0FE6E9710590}"/>
                  </a:ext>
                </a:extLst>
              </p:cNvPr>
              <p:cNvSpPr txBox="1"/>
              <p:nvPr/>
            </p:nvSpPr>
            <p:spPr>
              <a:xfrm>
                <a:off x="1108364" y="3237508"/>
                <a:ext cx="1671781" cy="646331"/>
              </a:xfrm>
              <a:prstGeom prst="rect">
                <a:avLst/>
              </a:prstGeom>
              <a:solidFill>
                <a:schemeClr val="bg1"/>
              </a:solidFill>
              <a:ln w="19050">
                <a:solidFill>
                  <a:schemeClr val="accent1"/>
                </a:solidFill>
              </a:ln>
            </p:spPr>
            <p:txBody>
              <a:bodyPr wrap="square" rtlCol="0">
                <a:spAutoFit/>
              </a:bodyPr>
              <a:lstStyle/>
              <a:p>
                <a:pPr algn="ctr"/>
                <a:r>
                  <a:rPr lang="en-US" dirty="0"/>
                  <a:t>Beam with Dropped </a:t>
                </a:r>
                <a:r>
                  <a:rPr lang="en-US" dirty="0" err="1"/>
                  <a:t>Reinf</a:t>
                </a:r>
                <a:endParaRPr lang="en-US" dirty="0"/>
              </a:p>
            </p:txBody>
          </p:sp>
          <p:cxnSp>
            <p:nvCxnSpPr>
              <p:cNvPr id="10" name="Straight Arrow Connector 9">
                <a:extLst>
                  <a:ext uri="{FF2B5EF4-FFF2-40B4-BE49-F238E27FC236}">
                    <a16:creationId xmlns:a16="http://schemas.microsoft.com/office/drawing/2014/main" id="{C2C292FF-0F9B-A18E-E073-4A44738460F9}"/>
                  </a:ext>
                </a:extLst>
              </p:cNvPr>
              <p:cNvCxnSpPr>
                <a:cxnSpLocks/>
                <a:stCxn id="9" idx="2"/>
              </p:cNvCxnSpPr>
              <p:nvPr/>
            </p:nvCxnSpPr>
            <p:spPr>
              <a:xfrm>
                <a:off x="1944255" y="3883839"/>
                <a:ext cx="862813" cy="753853"/>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D6B3D43-C90D-C103-8073-7CE9FF51C1F4}"/>
                  </a:ext>
                </a:extLst>
              </p:cNvPr>
              <p:cNvSpPr txBox="1"/>
              <p:nvPr/>
            </p:nvSpPr>
            <p:spPr>
              <a:xfrm>
                <a:off x="4284566" y="5113528"/>
                <a:ext cx="2022855" cy="677555"/>
              </a:xfrm>
              <a:prstGeom prst="rect">
                <a:avLst/>
              </a:prstGeom>
              <a:solidFill>
                <a:schemeClr val="bg1"/>
              </a:solidFill>
              <a:ln w="19050">
                <a:solidFill>
                  <a:schemeClr val="accent1"/>
                </a:solidFill>
              </a:ln>
            </p:spPr>
            <p:txBody>
              <a:bodyPr wrap="square" rtlCol="0">
                <a:spAutoFit/>
              </a:bodyPr>
              <a:lstStyle/>
              <a:p>
                <a:pPr algn="ctr"/>
                <a:r>
                  <a:rPr lang="en-US" dirty="0"/>
                  <a:t>Beam with Typical Placement of </a:t>
                </a:r>
                <a:r>
                  <a:rPr lang="en-US" dirty="0" err="1"/>
                  <a:t>Reinf</a:t>
                </a:r>
                <a:endParaRPr lang="en-US" dirty="0"/>
              </a:p>
            </p:txBody>
          </p:sp>
          <p:cxnSp>
            <p:nvCxnSpPr>
              <p:cNvPr id="14" name="Straight Arrow Connector 13">
                <a:extLst>
                  <a:ext uri="{FF2B5EF4-FFF2-40B4-BE49-F238E27FC236}">
                    <a16:creationId xmlns:a16="http://schemas.microsoft.com/office/drawing/2014/main" id="{7E59A2C3-9DAD-2456-26BB-427A8CBBEB47}"/>
                  </a:ext>
                </a:extLst>
              </p:cNvPr>
              <p:cNvCxnSpPr>
                <a:cxnSpLocks/>
                <a:stCxn id="13" idx="0"/>
              </p:cNvCxnSpPr>
              <p:nvPr/>
            </p:nvCxnSpPr>
            <p:spPr>
              <a:xfrm flipV="1">
                <a:off x="5295994" y="4637692"/>
                <a:ext cx="0" cy="475836"/>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C2E37F7-2470-A989-112E-E3F76B8DB4E9}"/>
                  </a:ext>
                </a:extLst>
              </p:cNvPr>
              <p:cNvSpPr txBox="1"/>
              <p:nvPr/>
            </p:nvSpPr>
            <p:spPr>
              <a:xfrm>
                <a:off x="5212156" y="2900993"/>
                <a:ext cx="1381637" cy="654294"/>
              </a:xfrm>
              <a:prstGeom prst="rect">
                <a:avLst/>
              </a:prstGeom>
              <a:solidFill>
                <a:schemeClr val="bg1"/>
              </a:solidFill>
              <a:ln w="19050">
                <a:solidFill>
                  <a:schemeClr val="accent1"/>
                </a:solidFill>
              </a:ln>
            </p:spPr>
            <p:txBody>
              <a:bodyPr wrap="square" rtlCol="0">
                <a:spAutoFit/>
              </a:bodyPr>
              <a:lstStyle/>
              <a:p>
                <a:pPr algn="ctr"/>
                <a:r>
                  <a:rPr lang="en-US" dirty="0"/>
                  <a:t>Beam Intersection</a:t>
                </a:r>
              </a:p>
            </p:txBody>
          </p:sp>
          <p:cxnSp>
            <p:nvCxnSpPr>
              <p:cNvPr id="20" name="Straight Arrow Connector 19">
                <a:extLst>
                  <a:ext uri="{FF2B5EF4-FFF2-40B4-BE49-F238E27FC236}">
                    <a16:creationId xmlns:a16="http://schemas.microsoft.com/office/drawing/2014/main" id="{18BDB493-2486-9BB7-305F-5F6C03C7C64F}"/>
                  </a:ext>
                </a:extLst>
              </p:cNvPr>
              <p:cNvCxnSpPr>
                <a:cxnSpLocks/>
                <a:stCxn id="19" idx="2"/>
              </p:cNvCxnSpPr>
              <p:nvPr/>
            </p:nvCxnSpPr>
            <p:spPr>
              <a:xfrm flipH="1">
                <a:off x="4896016" y="3555287"/>
                <a:ext cx="1006959" cy="404850"/>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66FAE52-CAC4-E0A8-07C9-53739C0C5668}"/>
                  </a:ext>
                </a:extLst>
              </p:cNvPr>
              <p:cNvSpPr txBox="1"/>
              <p:nvPr/>
            </p:nvSpPr>
            <p:spPr>
              <a:xfrm>
                <a:off x="7389092" y="5102351"/>
                <a:ext cx="1671781" cy="646331"/>
              </a:xfrm>
              <a:prstGeom prst="rect">
                <a:avLst/>
              </a:prstGeom>
              <a:solidFill>
                <a:schemeClr val="bg1"/>
              </a:solidFill>
              <a:ln w="19050">
                <a:solidFill>
                  <a:schemeClr val="accent1"/>
                </a:solidFill>
              </a:ln>
            </p:spPr>
            <p:txBody>
              <a:bodyPr wrap="square" rtlCol="0">
                <a:spAutoFit/>
              </a:bodyPr>
              <a:lstStyle/>
              <a:p>
                <a:pPr algn="ctr"/>
                <a:r>
                  <a:rPr lang="en-US" dirty="0"/>
                  <a:t>Beam with Dropped </a:t>
                </a:r>
                <a:r>
                  <a:rPr lang="en-US" dirty="0" err="1"/>
                  <a:t>Reinf</a:t>
                </a:r>
                <a:endParaRPr lang="en-US" dirty="0"/>
              </a:p>
            </p:txBody>
          </p:sp>
          <p:cxnSp>
            <p:nvCxnSpPr>
              <p:cNvPr id="45" name="Straight Arrow Connector 44">
                <a:extLst>
                  <a:ext uri="{FF2B5EF4-FFF2-40B4-BE49-F238E27FC236}">
                    <a16:creationId xmlns:a16="http://schemas.microsoft.com/office/drawing/2014/main" id="{85274904-85A7-61A6-0855-488BA208E606}"/>
                  </a:ext>
                </a:extLst>
              </p:cNvPr>
              <p:cNvCxnSpPr>
                <a:cxnSpLocks/>
                <a:stCxn id="44" idx="0"/>
              </p:cNvCxnSpPr>
              <p:nvPr/>
            </p:nvCxnSpPr>
            <p:spPr>
              <a:xfrm flipH="1" flipV="1">
                <a:off x="7813964" y="4425141"/>
                <a:ext cx="411019" cy="677210"/>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7E31BE8E-2FDC-BDE3-97B3-15E2A5FA7B8A}"/>
                  </a:ext>
                </a:extLst>
              </p:cNvPr>
              <p:cNvSpPr txBox="1"/>
              <p:nvPr/>
            </p:nvSpPr>
            <p:spPr>
              <a:xfrm>
                <a:off x="9263010" y="5099424"/>
                <a:ext cx="2022855" cy="677555"/>
              </a:xfrm>
              <a:prstGeom prst="rect">
                <a:avLst/>
              </a:prstGeom>
              <a:solidFill>
                <a:schemeClr val="bg1"/>
              </a:solidFill>
              <a:ln w="19050">
                <a:solidFill>
                  <a:schemeClr val="accent1"/>
                </a:solidFill>
              </a:ln>
            </p:spPr>
            <p:txBody>
              <a:bodyPr wrap="square" rtlCol="0">
                <a:spAutoFit/>
              </a:bodyPr>
              <a:lstStyle/>
              <a:p>
                <a:pPr algn="ctr"/>
                <a:r>
                  <a:rPr lang="en-US" dirty="0"/>
                  <a:t>Beam with Typical Placement of </a:t>
                </a:r>
                <a:r>
                  <a:rPr lang="en-US" dirty="0" err="1"/>
                  <a:t>Reinf</a:t>
                </a:r>
                <a:endParaRPr lang="en-US" dirty="0"/>
              </a:p>
            </p:txBody>
          </p:sp>
          <p:cxnSp>
            <p:nvCxnSpPr>
              <p:cNvPr id="49" name="Straight Arrow Connector 48">
                <a:extLst>
                  <a:ext uri="{FF2B5EF4-FFF2-40B4-BE49-F238E27FC236}">
                    <a16:creationId xmlns:a16="http://schemas.microsoft.com/office/drawing/2014/main" id="{091662EF-3431-D9D5-EE90-FD304313CD05}"/>
                  </a:ext>
                </a:extLst>
              </p:cNvPr>
              <p:cNvCxnSpPr>
                <a:cxnSpLocks/>
                <a:stCxn id="48" idx="0"/>
                <a:endCxn id="25" idx="2"/>
              </p:cNvCxnSpPr>
              <p:nvPr/>
            </p:nvCxnSpPr>
            <p:spPr>
              <a:xfrm flipV="1">
                <a:off x="10274438" y="4672107"/>
                <a:ext cx="61053" cy="427317"/>
              </a:xfrm>
              <a:prstGeom prst="straightConnector1">
                <a:avLst/>
              </a:prstGeom>
              <a:ln w="19050">
                <a:solidFill>
                  <a:schemeClr val="accent1"/>
                </a:solidFill>
                <a:tailEnd type="triangle"/>
              </a:ln>
            </p:spPr>
            <p:style>
              <a:lnRef idx="1">
                <a:schemeClr val="dk1"/>
              </a:lnRef>
              <a:fillRef idx="0">
                <a:schemeClr val="dk1"/>
              </a:fillRef>
              <a:effectRef idx="0">
                <a:schemeClr val="dk1"/>
              </a:effectRef>
              <a:fontRef idx="minor">
                <a:schemeClr val="tx1"/>
              </a:fontRef>
            </p:style>
          </p:cxnSp>
        </p:grpSp>
        <p:sp>
          <p:nvSpPr>
            <p:cNvPr id="25" name="Rectangle 24">
              <a:extLst>
                <a:ext uri="{FF2B5EF4-FFF2-40B4-BE49-F238E27FC236}">
                  <a16:creationId xmlns:a16="http://schemas.microsoft.com/office/drawing/2014/main" id="{43369296-48D2-5165-AB59-CD4198D5A128}"/>
                </a:ext>
              </a:extLst>
            </p:cNvPr>
            <p:cNvSpPr/>
            <p:nvPr/>
          </p:nvSpPr>
          <p:spPr>
            <a:xfrm>
              <a:off x="9430327" y="3412013"/>
              <a:ext cx="1810328" cy="12600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58A8302-F5B4-D8A4-A165-B82D2AE3DB5C}"/>
                </a:ext>
              </a:extLst>
            </p:cNvPr>
            <p:cNvSpPr/>
            <p:nvPr/>
          </p:nvSpPr>
          <p:spPr>
            <a:xfrm>
              <a:off x="9455942" y="3464732"/>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A4B2D69-B363-5079-7DF0-B2742E58BC17}"/>
                </a:ext>
              </a:extLst>
            </p:cNvPr>
            <p:cNvSpPr/>
            <p:nvPr/>
          </p:nvSpPr>
          <p:spPr>
            <a:xfrm>
              <a:off x="11083636" y="3464732"/>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133C52B-7EB1-96E5-9D68-0077B6A95FD0}"/>
                </a:ext>
              </a:extLst>
            </p:cNvPr>
            <p:cNvSpPr/>
            <p:nvPr/>
          </p:nvSpPr>
          <p:spPr>
            <a:xfrm>
              <a:off x="9983499" y="3464732"/>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85348D-FD45-B81E-9595-BE14127EB785}"/>
                </a:ext>
              </a:extLst>
            </p:cNvPr>
            <p:cNvSpPr/>
            <p:nvPr/>
          </p:nvSpPr>
          <p:spPr>
            <a:xfrm>
              <a:off x="10587446" y="3464732"/>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FC9358-4646-3DE9-680B-069A8CF2B071}"/>
                </a:ext>
              </a:extLst>
            </p:cNvPr>
            <p:cNvSpPr/>
            <p:nvPr/>
          </p:nvSpPr>
          <p:spPr>
            <a:xfrm>
              <a:off x="9455942" y="4510597"/>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70D7B74-5F72-BCF0-B552-294D7258EE7C}"/>
                </a:ext>
              </a:extLst>
            </p:cNvPr>
            <p:cNvSpPr/>
            <p:nvPr/>
          </p:nvSpPr>
          <p:spPr>
            <a:xfrm>
              <a:off x="11083636" y="4510597"/>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7160B5C-EA93-067E-D759-E2E190264044}"/>
                </a:ext>
              </a:extLst>
            </p:cNvPr>
            <p:cNvSpPr/>
            <p:nvPr/>
          </p:nvSpPr>
          <p:spPr>
            <a:xfrm>
              <a:off x="9983499" y="4510597"/>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7A4B732-46A4-B57B-BB37-4571BF64C7A8}"/>
                </a:ext>
              </a:extLst>
            </p:cNvPr>
            <p:cNvSpPr/>
            <p:nvPr/>
          </p:nvSpPr>
          <p:spPr>
            <a:xfrm>
              <a:off x="10587446" y="4510597"/>
              <a:ext cx="129309" cy="1293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E57E13A-4722-9CD0-B959-B1FB003683F0}"/>
                </a:ext>
              </a:extLst>
            </p:cNvPr>
            <p:cNvSpPr/>
            <p:nvPr/>
          </p:nvSpPr>
          <p:spPr>
            <a:xfrm>
              <a:off x="7327900" y="3193103"/>
              <a:ext cx="4089400" cy="1667320"/>
            </a:xfrm>
            <a:custGeom>
              <a:avLst/>
              <a:gdLst>
                <a:gd name="connsiteX0" fmla="*/ 57150 w 4089400"/>
                <a:gd name="connsiteY0" fmla="*/ 0 h 1377950"/>
                <a:gd name="connsiteX1" fmla="*/ 4089400 w 4089400"/>
                <a:gd name="connsiteY1" fmla="*/ 0 h 1377950"/>
                <a:gd name="connsiteX2" fmla="*/ 4089400 w 4089400"/>
                <a:gd name="connsiteY2" fmla="*/ 1377950 h 1377950"/>
                <a:gd name="connsiteX3" fmla="*/ 0 w 4089400"/>
                <a:gd name="connsiteY3" fmla="*/ 1377950 h 1377950"/>
              </a:gdLst>
              <a:ahLst/>
              <a:cxnLst>
                <a:cxn ang="0">
                  <a:pos x="connsiteX0" y="connsiteY0"/>
                </a:cxn>
                <a:cxn ang="0">
                  <a:pos x="connsiteX1" y="connsiteY1"/>
                </a:cxn>
                <a:cxn ang="0">
                  <a:pos x="connsiteX2" y="connsiteY2"/>
                </a:cxn>
                <a:cxn ang="0">
                  <a:pos x="connsiteX3" y="connsiteY3"/>
                </a:cxn>
              </a:cxnLst>
              <a:rect l="l" t="t" r="r" b="b"/>
              <a:pathLst>
                <a:path w="4089400" h="1377950">
                  <a:moveTo>
                    <a:pt x="57150" y="0"/>
                  </a:moveTo>
                  <a:lnTo>
                    <a:pt x="4089400" y="0"/>
                  </a:lnTo>
                  <a:lnTo>
                    <a:pt x="4089400" y="1377950"/>
                  </a:lnTo>
                  <a:lnTo>
                    <a:pt x="0" y="13779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E33BB81-F8C2-3FAB-E693-0BE43D32DF1E}"/>
                </a:ext>
              </a:extLst>
            </p:cNvPr>
            <p:cNvSpPr/>
            <p:nvPr/>
          </p:nvSpPr>
          <p:spPr>
            <a:xfrm>
              <a:off x="7357321" y="3657320"/>
              <a:ext cx="3770786" cy="669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BDD585A-A0F6-4345-7CB5-C2DCB274E8C7}"/>
                </a:ext>
              </a:extLst>
            </p:cNvPr>
            <p:cNvSpPr/>
            <p:nvPr/>
          </p:nvSpPr>
          <p:spPr>
            <a:xfrm>
              <a:off x="7357321" y="4358322"/>
              <a:ext cx="3770786" cy="669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4066FF8-6433-5611-A256-BFCB21161358}"/>
                </a:ext>
              </a:extLst>
            </p:cNvPr>
            <p:cNvCxnSpPr/>
            <p:nvPr/>
          </p:nvCxnSpPr>
          <p:spPr>
            <a:xfrm>
              <a:off x="9060873" y="3577916"/>
              <a:ext cx="0" cy="907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680EC7-6A94-3899-F558-EE8CAE1F76F4}"/>
                </a:ext>
              </a:extLst>
            </p:cNvPr>
            <p:cNvCxnSpPr/>
            <p:nvPr/>
          </p:nvCxnSpPr>
          <p:spPr>
            <a:xfrm>
              <a:off x="8552873" y="3577916"/>
              <a:ext cx="0" cy="907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6E2D410-1EF6-9537-B89F-291A9607322D}"/>
                </a:ext>
              </a:extLst>
            </p:cNvPr>
            <p:cNvCxnSpPr/>
            <p:nvPr/>
          </p:nvCxnSpPr>
          <p:spPr>
            <a:xfrm>
              <a:off x="8063346" y="3577916"/>
              <a:ext cx="0" cy="907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F5B576-B559-2C59-8DF7-4D0AC789A145}"/>
                </a:ext>
              </a:extLst>
            </p:cNvPr>
            <p:cNvCxnSpPr/>
            <p:nvPr/>
          </p:nvCxnSpPr>
          <p:spPr>
            <a:xfrm>
              <a:off x="7601528" y="3577916"/>
              <a:ext cx="0" cy="9071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04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p:txBody>
          <a:bodyPr/>
          <a:lstStyle/>
          <a:p>
            <a:r>
              <a:rPr lang="en-US" dirty="0"/>
              <a:t>CSA A23.3, clause 13.10.6 requirements to have bottom bars able to transfer shear from slab to column support</a:t>
            </a:r>
          </a:p>
          <a:p>
            <a:pPr lvl="1"/>
            <a:r>
              <a:rPr lang="en-US" dirty="0"/>
              <a:t>Typically not called out each column, but with a detail, easy to miss </a:t>
            </a:r>
          </a:p>
          <a:p>
            <a:pPr lvl="1"/>
            <a:r>
              <a:rPr lang="en-US" b="1" dirty="0"/>
              <a:t>Make sure the bottom bars are provided for slabs over columns to resist against punching shear</a:t>
            </a:r>
          </a:p>
          <a:p>
            <a:pPr lvl="1"/>
            <a:endParaRPr lang="en-US" dirty="0"/>
          </a:p>
        </p:txBody>
      </p:sp>
      <p:grpSp>
        <p:nvGrpSpPr>
          <p:cNvPr id="7" name="Group 6">
            <a:extLst>
              <a:ext uri="{FF2B5EF4-FFF2-40B4-BE49-F238E27FC236}">
                <a16:creationId xmlns:a16="http://schemas.microsoft.com/office/drawing/2014/main" id="{75B94D91-385F-64BC-52BC-B0612636971C}"/>
              </a:ext>
            </a:extLst>
          </p:cNvPr>
          <p:cNvGrpSpPr/>
          <p:nvPr/>
        </p:nvGrpSpPr>
        <p:grpSpPr>
          <a:xfrm>
            <a:off x="828242" y="2985136"/>
            <a:ext cx="5133975" cy="3222552"/>
            <a:chOff x="2811527" y="3287279"/>
            <a:chExt cx="5133975" cy="3222552"/>
          </a:xfrm>
        </p:grpSpPr>
        <p:sp>
          <p:nvSpPr>
            <p:cNvPr id="13" name="TextBox 12">
              <a:extLst>
                <a:ext uri="{FF2B5EF4-FFF2-40B4-BE49-F238E27FC236}">
                  <a16:creationId xmlns:a16="http://schemas.microsoft.com/office/drawing/2014/main" id="{19C7EE0A-ABDC-79AE-851B-FF9B539FA634}"/>
                </a:ext>
              </a:extLst>
            </p:cNvPr>
            <p:cNvSpPr txBox="1"/>
            <p:nvPr/>
          </p:nvSpPr>
          <p:spPr>
            <a:xfrm>
              <a:off x="2811527" y="5863500"/>
              <a:ext cx="5133975" cy="646331"/>
            </a:xfrm>
            <a:prstGeom prst="rect">
              <a:avLst/>
            </a:prstGeom>
            <a:solidFill>
              <a:schemeClr val="accent4">
                <a:lumMod val="20000"/>
                <a:lumOff val="80000"/>
              </a:schemeClr>
            </a:solidFill>
          </p:spPr>
          <p:txBody>
            <a:bodyPr wrap="square" rtlCol="0">
              <a:spAutoFit/>
            </a:bodyPr>
            <a:lstStyle/>
            <a:p>
              <a:pPr algn="ctr"/>
              <a:r>
                <a:rPr lang="en-US" b="1" i="1" dirty="0"/>
                <a:t>Reinforcement for Slab Column Connection </a:t>
              </a:r>
              <a:br>
                <a:rPr lang="en-US" b="1" i="1" dirty="0"/>
              </a:br>
              <a:r>
                <a:rPr lang="en-US" b="1" i="1" dirty="0"/>
                <a:t>(CAC Handbook N13.10.6)</a:t>
              </a:r>
            </a:p>
          </p:txBody>
        </p:sp>
        <p:pic>
          <p:nvPicPr>
            <p:cNvPr id="6" name="Picture 5">
              <a:extLst>
                <a:ext uri="{FF2B5EF4-FFF2-40B4-BE49-F238E27FC236}">
                  <a16:creationId xmlns:a16="http://schemas.microsoft.com/office/drawing/2014/main" id="{CBE93979-39AA-5E88-93AD-37206E8012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811527" y="3287279"/>
              <a:ext cx="5133975" cy="2486025"/>
            </a:xfrm>
            <a:prstGeom prst="rect">
              <a:avLst/>
            </a:prstGeom>
          </p:spPr>
        </p:pic>
      </p:grpSp>
      <p:grpSp>
        <p:nvGrpSpPr>
          <p:cNvPr id="11" name="Group 10">
            <a:extLst>
              <a:ext uri="{FF2B5EF4-FFF2-40B4-BE49-F238E27FC236}">
                <a16:creationId xmlns:a16="http://schemas.microsoft.com/office/drawing/2014/main" id="{D85D9A93-74BE-65F5-1547-B865FBBC7CCF}"/>
              </a:ext>
            </a:extLst>
          </p:cNvPr>
          <p:cNvGrpSpPr/>
          <p:nvPr/>
        </p:nvGrpSpPr>
        <p:grpSpPr>
          <a:xfrm>
            <a:off x="7044458" y="2844800"/>
            <a:ext cx="4242955" cy="3362888"/>
            <a:chOff x="7044458" y="2844800"/>
            <a:chExt cx="4242955" cy="3362888"/>
          </a:xfrm>
        </p:grpSpPr>
        <p:pic>
          <p:nvPicPr>
            <p:cNvPr id="9" name="Picture 8">
              <a:extLst>
                <a:ext uri="{FF2B5EF4-FFF2-40B4-BE49-F238E27FC236}">
                  <a16:creationId xmlns:a16="http://schemas.microsoft.com/office/drawing/2014/main" id="{449FB1A4-810B-558E-C9B1-43D9FF055BBF}"/>
                </a:ext>
              </a:extLst>
            </p:cNvPr>
            <p:cNvPicPr>
              <a:picLocks noChangeAspect="1"/>
            </p:cNvPicPr>
            <p:nvPr/>
          </p:nvPicPr>
          <p:blipFill rotWithShape="1">
            <a:blip r:embed="rId4"/>
            <a:srcRect t="6022"/>
            <a:stretch/>
          </p:blipFill>
          <p:spPr>
            <a:xfrm>
              <a:off x="7326601" y="2844800"/>
              <a:ext cx="3678668" cy="2974432"/>
            </a:xfrm>
            <a:prstGeom prst="rect">
              <a:avLst/>
            </a:prstGeom>
          </p:spPr>
        </p:pic>
        <p:sp>
          <p:nvSpPr>
            <p:cNvPr id="10" name="TextBox 9">
              <a:extLst>
                <a:ext uri="{FF2B5EF4-FFF2-40B4-BE49-F238E27FC236}">
                  <a16:creationId xmlns:a16="http://schemas.microsoft.com/office/drawing/2014/main" id="{C52C2078-9B63-D983-9119-8A19796073F6}"/>
                </a:ext>
              </a:extLst>
            </p:cNvPr>
            <p:cNvSpPr txBox="1"/>
            <p:nvPr/>
          </p:nvSpPr>
          <p:spPr>
            <a:xfrm>
              <a:off x="7044458" y="5838356"/>
              <a:ext cx="4242955" cy="369332"/>
            </a:xfrm>
            <a:prstGeom prst="rect">
              <a:avLst/>
            </a:prstGeom>
            <a:solidFill>
              <a:schemeClr val="accent4">
                <a:lumMod val="20000"/>
                <a:lumOff val="80000"/>
              </a:schemeClr>
            </a:solidFill>
          </p:spPr>
          <p:txBody>
            <a:bodyPr wrap="square" rtlCol="0">
              <a:spAutoFit/>
            </a:bodyPr>
            <a:lstStyle/>
            <a:p>
              <a:pPr algn="ctr"/>
              <a:r>
                <a:rPr lang="en-US" b="1" i="1" dirty="0"/>
                <a:t>Typical Detail for Slab Column Connection</a:t>
              </a:r>
            </a:p>
          </p:txBody>
        </p:sp>
      </p:grpSp>
    </p:spTree>
    <p:extLst>
      <p:ext uri="{BB962C8B-B14F-4D97-AF65-F5344CB8AC3E}">
        <p14:creationId xmlns:p14="http://schemas.microsoft.com/office/powerpoint/2010/main" val="157522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a:xfrm>
            <a:off x="527685" y="1291472"/>
            <a:ext cx="7486762" cy="5170818"/>
          </a:xfrm>
        </p:spPr>
        <p:txBody>
          <a:bodyPr/>
          <a:lstStyle/>
          <a:p>
            <a:r>
              <a:rPr lang="en-US" dirty="0"/>
              <a:t>Structurally, best beam stirrup detail is closed </a:t>
            </a:r>
          </a:p>
          <a:p>
            <a:pPr lvl="1"/>
            <a:r>
              <a:rPr lang="en-US" dirty="0"/>
              <a:t>Closed ties defined in CSA A23.3, cl 7.6.6.3</a:t>
            </a:r>
          </a:p>
          <a:p>
            <a:pPr lvl="1"/>
            <a:r>
              <a:rPr lang="en-US" dirty="0"/>
              <a:t>Closed stirrup provides resistance to beam torsion</a:t>
            </a:r>
          </a:p>
          <a:p>
            <a:pPr lvl="1"/>
            <a:r>
              <a:rPr lang="en-US" b="1" dirty="0"/>
              <a:t>Code requires the stirrups to be closed or spiral if stress reversal or torsion in beam (CSA A23.3, cl 7.6.6.2)</a:t>
            </a:r>
          </a:p>
          <a:p>
            <a:r>
              <a:rPr lang="en-US" dirty="0"/>
              <a:t>Assembly for closed stirrup around longitudinal bars is preassemble entire cage and drop into form</a:t>
            </a:r>
          </a:p>
          <a:p>
            <a:pPr lvl="1"/>
            <a:r>
              <a:rPr lang="en-US" dirty="0"/>
              <a:t>Sometimes this cannot be done</a:t>
            </a:r>
          </a:p>
          <a:p>
            <a:pPr lvl="2"/>
            <a:r>
              <a:rPr lang="en-US" dirty="0"/>
              <a:t>E.g. ICF wall concrete lintel with stirrups</a:t>
            </a:r>
          </a:p>
          <a:p>
            <a:pPr lvl="2"/>
            <a:r>
              <a:rPr lang="en-US" dirty="0"/>
              <a:t>E.g. longitudinal beam interlaced through closely fitting column bars or other intersecting beams</a:t>
            </a:r>
          </a:p>
          <a:p>
            <a:pPr lvl="1"/>
            <a:endParaRPr lang="en-US" dirty="0"/>
          </a:p>
        </p:txBody>
      </p:sp>
      <p:grpSp>
        <p:nvGrpSpPr>
          <p:cNvPr id="14" name="Group 13">
            <a:extLst>
              <a:ext uri="{FF2B5EF4-FFF2-40B4-BE49-F238E27FC236}">
                <a16:creationId xmlns:a16="http://schemas.microsoft.com/office/drawing/2014/main" id="{083956C5-6D6D-E2A5-C5C3-450172018040}"/>
              </a:ext>
            </a:extLst>
          </p:cNvPr>
          <p:cNvGrpSpPr/>
          <p:nvPr/>
        </p:nvGrpSpPr>
        <p:grpSpPr>
          <a:xfrm>
            <a:off x="7791040" y="1291472"/>
            <a:ext cx="4199528" cy="2710295"/>
            <a:chOff x="7548116" y="1291472"/>
            <a:chExt cx="4326777" cy="2710295"/>
          </a:xfrm>
        </p:grpSpPr>
        <p:pic>
          <p:nvPicPr>
            <p:cNvPr id="5" name="Picture 4">
              <a:extLst>
                <a:ext uri="{FF2B5EF4-FFF2-40B4-BE49-F238E27FC236}">
                  <a16:creationId xmlns:a16="http://schemas.microsoft.com/office/drawing/2014/main" id="{DFB0C25E-2B0E-A231-1D6E-4ACE2C118CED}"/>
                </a:ext>
              </a:extLst>
            </p:cNvPr>
            <p:cNvPicPr>
              <a:picLocks noChangeAspect="1"/>
            </p:cNvPicPr>
            <p:nvPr/>
          </p:nvPicPr>
          <p:blipFill>
            <a:blip r:embed="rId2"/>
            <a:stretch>
              <a:fillRect/>
            </a:stretch>
          </p:blipFill>
          <p:spPr>
            <a:xfrm>
              <a:off x="7680947" y="1291472"/>
              <a:ext cx="4061114" cy="2710295"/>
            </a:xfrm>
            <a:prstGeom prst="rect">
              <a:avLst/>
            </a:prstGeom>
          </p:spPr>
        </p:pic>
        <p:sp>
          <p:nvSpPr>
            <p:cNvPr id="13" name="TextBox 12">
              <a:extLst>
                <a:ext uri="{FF2B5EF4-FFF2-40B4-BE49-F238E27FC236}">
                  <a16:creationId xmlns:a16="http://schemas.microsoft.com/office/drawing/2014/main" id="{19C7EE0A-ABDC-79AE-851B-FF9B539FA634}"/>
                </a:ext>
              </a:extLst>
            </p:cNvPr>
            <p:cNvSpPr txBox="1"/>
            <p:nvPr/>
          </p:nvSpPr>
          <p:spPr>
            <a:xfrm>
              <a:off x="7548116" y="3619079"/>
              <a:ext cx="4326777" cy="369332"/>
            </a:xfrm>
            <a:prstGeom prst="rect">
              <a:avLst/>
            </a:prstGeom>
            <a:solidFill>
              <a:schemeClr val="accent4">
                <a:lumMod val="20000"/>
                <a:lumOff val="80000"/>
              </a:schemeClr>
            </a:solidFill>
          </p:spPr>
          <p:txBody>
            <a:bodyPr wrap="square" rtlCol="0">
              <a:spAutoFit/>
            </a:bodyPr>
            <a:lstStyle/>
            <a:p>
              <a:pPr algn="ctr"/>
              <a:r>
                <a:rPr lang="en-US" b="1" i="1" dirty="0"/>
                <a:t>Stirrup as Closed Tie</a:t>
              </a:r>
            </a:p>
          </p:txBody>
        </p:sp>
      </p:grpSp>
    </p:spTree>
    <p:extLst>
      <p:ext uri="{BB962C8B-B14F-4D97-AF65-F5344CB8AC3E}">
        <p14:creationId xmlns:p14="http://schemas.microsoft.com/office/powerpoint/2010/main" val="336287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2FBCDB4-6F21-48FF-A391-B669D1B55BF9}"/>
              </a:ext>
            </a:extLst>
          </p:cNvPr>
          <p:cNvGrpSpPr/>
          <p:nvPr/>
        </p:nvGrpSpPr>
        <p:grpSpPr>
          <a:xfrm>
            <a:off x="1703418" y="3728380"/>
            <a:ext cx="2875156" cy="2341980"/>
            <a:chOff x="7413467" y="4256518"/>
            <a:chExt cx="2962276" cy="2341980"/>
          </a:xfrm>
        </p:grpSpPr>
        <p:sp>
          <p:nvSpPr>
            <p:cNvPr id="6" name="TextBox 5">
              <a:extLst>
                <a:ext uri="{FF2B5EF4-FFF2-40B4-BE49-F238E27FC236}">
                  <a16:creationId xmlns:a16="http://schemas.microsoft.com/office/drawing/2014/main" id="{E0A12E7C-CEB9-D9A2-C83F-419343B551DE}"/>
                </a:ext>
              </a:extLst>
            </p:cNvPr>
            <p:cNvSpPr txBox="1"/>
            <p:nvPr/>
          </p:nvSpPr>
          <p:spPr>
            <a:xfrm>
              <a:off x="7936805" y="6003685"/>
              <a:ext cx="2018474" cy="594813"/>
            </a:xfrm>
            <a:prstGeom prst="rect">
              <a:avLst/>
            </a:prstGeom>
            <a:solidFill>
              <a:schemeClr val="accent4">
                <a:lumMod val="20000"/>
                <a:lumOff val="80000"/>
              </a:schemeClr>
            </a:solidFill>
          </p:spPr>
          <p:txBody>
            <a:bodyPr wrap="square" rtlCol="0">
              <a:spAutoFit/>
            </a:bodyPr>
            <a:lstStyle/>
            <a:p>
              <a:pPr algn="ctr"/>
              <a:r>
                <a:rPr lang="en-US" b="1" i="1" dirty="0"/>
                <a:t>Two-Piece Stirrup NOT CLOSED</a:t>
              </a:r>
            </a:p>
          </p:txBody>
        </p:sp>
        <p:pic>
          <p:nvPicPr>
            <p:cNvPr id="12" name="Picture 11">
              <a:extLst>
                <a:ext uri="{FF2B5EF4-FFF2-40B4-BE49-F238E27FC236}">
                  <a16:creationId xmlns:a16="http://schemas.microsoft.com/office/drawing/2014/main" id="{9920B114-F897-DE33-A94C-9182086F7747}"/>
                </a:ext>
              </a:extLst>
            </p:cNvPr>
            <p:cNvPicPr>
              <a:picLocks noChangeAspect="1"/>
            </p:cNvPicPr>
            <p:nvPr/>
          </p:nvPicPr>
          <p:blipFill>
            <a:blip r:embed="rId2"/>
            <a:stretch>
              <a:fillRect/>
            </a:stretch>
          </p:blipFill>
          <p:spPr>
            <a:xfrm>
              <a:off x="7413467" y="4256518"/>
              <a:ext cx="2962276" cy="1704975"/>
            </a:xfrm>
            <a:prstGeom prst="rect">
              <a:avLst/>
            </a:prstGeom>
          </p:spPr>
        </p:pic>
      </p:grpSp>
      <p:sp>
        <p:nvSpPr>
          <p:cNvPr id="2" name="Title 1">
            <a:extLst>
              <a:ext uri="{FF2B5EF4-FFF2-40B4-BE49-F238E27FC236}">
                <a16:creationId xmlns:a16="http://schemas.microsoft.com/office/drawing/2014/main" id="{65A75262-DC4F-793F-CDAC-FDCB7B13B94D}"/>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ABE6E07C-6440-448F-80D3-818302E6C7B3}"/>
              </a:ext>
            </a:extLst>
          </p:cNvPr>
          <p:cNvSpPr>
            <a:spLocks noGrp="1"/>
          </p:cNvSpPr>
          <p:nvPr>
            <p:ph idx="1"/>
          </p:nvPr>
        </p:nvSpPr>
        <p:spPr/>
        <p:txBody>
          <a:bodyPr/>
          <a:lstStyle/>
          <a:p>
            <a:r>
              <a:rPr lang="en-US" dirty="0"/>
              <a:t>If cannot drop cage into place, best practice to detail two-piece stirrup that’s not closed (RSIC chapter 5) or equivalent 1 legged stirrup</a:t>
            </a:r>
          </a:p>
          <a:p>
            <a:pPr lvl="1"/>
            <a:r>
              <a:rPr lang="en-US" dirty="0"/>
              <a:t>Otherwise on site, stirrups may be placed in closed form, opened to fit longitudinal bars in, then closed again (fatiguing rebar, as noted in RSIC)</a:t>
            </a:r>
          </a:p>
          <a:p>
            <a:r>
              <a:rPr lang="en-US" dirty="0"/>
              <a:t>CSA A23.3, cl 7.6.6.2, cannot use non-closed stirrups if need torsion resistance</a:t>
            </a:r>
          </a:p>
          <a:p>
            <a:pPr lvl="1"/>
            <a:endParaRPr lang="en-US" dirty="0"/>
          </a:p>
          <a:p>
            <a:pPr lvl="1"/>
            <a:endParaRPr lang="en-US" dirty="0"/>
          </a:p>
        </p:txBody>
      </p:sp>
      <p:grpSp>
        <p:nvGrpSpPr>
          <p:cNvPr id="9" name="Group 8">
            <a:extLst>
              <a:ext uri="{FF2B5EF4-FFF2-40B4-BE49-F238E27FC236}">
                <a16:creationId xmlns:a16="http://schemas.microsoft.com/office/drawing/2014/main" id="{71E0B1A5-E686-2AEF-D97B-484EDE5D30F6}"/>
              </a:ext>
            </a:extLst>
          </p:cNvPr>
          <p:cNvGrpSpPr/>
          <p:nvPr/>
        </p:nvGrpSpPr>
        <p:grpSpPr>
          <a:xfrm>
            <a:off x="5363782" y="3247637"/>
            <a:ext cx="4450507" cy="3060836"/>
            <a:chOff x="4973257" y="3247637"/>
            <a:chExt cx="4450507" cy="3060836"/>
          </a:xfrm>
        </p:grpSpPr>
        <p:pic>
          <p:nvPicPr>
            <p:cNvPr id="10" name="Picture 9">
              <a:extLst>
                <a:ext uri="{FF2B5EF4-FFF2-40B4-BE49-F238E27FC236}">
                  <a16:creationId xmlns:a16="http://schemas.microsoft.com/office/drawing/2014/main" id="{EDAFE19F-48CA-1F71-72CA-AF2849DAC4F1}"/>
                </a:ext>
              </a:extLst>
            </p:cNvPr>
            <p:cNvPicPr>
              <a:picLocks noChangeAspect="1"/>
            </p:cNvPicPr>
            <p:nvPr/>
          </p:nvPicPr>
          <p:blipFill>
            <a:blip r:embed="rId3"/>
            <a:stretch>
              <a:fillRect/>
            </a:stretch>
          </p:blipFill>
          <p:spPr>
            <a:xfrm>
              <a:off x="5144645" y="3247637"/>
              <a:ext cx="4107733" cy="2822723"/>
            </a:xfrm>
            <a:prstGeom prst="rect">
              <a:avLst/>
            </a:prstGeom>
          </p:spPr>
        </p:pic>
        <p:sp>
          <p:nvSpPr>
            <p:cNvPr id="7" name="TextBox 6">
              <a:extLst>
                <a:ext uri="{FF2B5EF4-FFF2-40B4-BE49-F238E27FC236}">
                  <a16:creationId xmlns:a16="http://schemas.microsoft.com/office/drawing/2014/main" id="{1338AF70-D6E2-D8FB-99FF-C2149A234F3F}"/>
                </a:ext>
              </a:extLst>
            </p:cNvPr>
            <p:cNvSpPr txBox="1"/>
            <p:nvPr/>
          </p:nvSpPr>
          <p:spPr>
            <a:xfrm>
              <a:off x="4973257" y="5939141"/>
              <a:ext cx="4450507" cy="369332"/>
            </a:xfrm>
            <a:prstGeom prst="rect">
              <a:avLst/>
            </a:prstGeom>
            <a:solidFill>
              <a:schemeClr val="accent4">
                <a:lumMod val="20000"/>
                <a:lumOff val="80000"/>
              </a:schemeClr>
            </a:solidFill>
          </p:spPr>
          <p:txBody>
            <a:bodyPr wrap="square" rtlCol="0">
              <a:spAutoFit/>
            </a:bodyPr>
            <a:lstStyle/>
            <a:p>
              <a:pPr algn="ctr"/>
              <a:r>
                <a:rPr lang="en-US" b="1" i="1" dirty="0"/>
                <a:t>One-Legged Stirrup NOT CLOSED</a:t>
              </a:r>
            </a:p>
          </p:txBody>
        </p:sp>
      </p:grpSp>
    </p:spTree>
    <p:extLst>
      <p:ext uri="{BB962C8B-B14F-4D97-AF65-F5344CB8AC3E}">
        <p14:creationId xmlns:p14="http://schemas.microsoft.com/office/powerpoint/2010/main" val="42939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7B49-0A21-BE1E-4191-1B061D9EE533}"/>
              </a:ext>
            </a:extLst>
          </p:cNvPr>
          <p:cNvSpPr>
            <a:spLocks noGrp="1"/>
          </p:cNvSpPr>
          <p:nvPr>
            <p:ph type="title"/>
          </p:nvPr>
        </p:nvSpPr>
        <p:spPr/>
        <p:txBody>
          <a:bodyPr/>
          <a:lstStyle/>
          <a:p>
            <a:r>
              <a:rPr lang="en-US" dirty="0"/>
              <a:t>Reinforcement Details Good Practice </a:t>
            </a:r>
            <a:r>
              <a:rPr lang="en-US" dirty="0" err="1"/>
              <a:t>cont</a:t>
            </a:r>
            <a:r>
              <a:rPr lang="en-US" dirty="0"/>
              <a:t>…</a:t>
            </a:r>
          </a:p>
        </p:txBody>
      </p:sp>
      <p:sp>
        <p:nvSpPr>
          <p:cNvPr id="3" name="Content Placeholder 2">
            <a:extLst>
              <a:ext uri="{FF2B5EF4-FFF2-40B4-BE49-F238E27FC236}">
                <a16:creationId xmlns:a16="http://schemas.microsoft.com/office/drawing/2014/main" id="{94E4F6CC-BCB9-78B8-F37E-DD73A55BC4AD}"/>
              </a:ext>
            </a:extLst>
          </p:cNvPr>
          <p:cNvSpPr>
            <a:spLocks noGrp="1"/>
          </p:cNvSpPr>
          <p:nvPr>
            <p:ph idx="1"/>
          </p:nvPr>
        </p:nvSpPr>
        <p:spPr/>
        <p:txBody>
          <a:bodyPr/>
          <a:lstStyle/>
          <a:p>
            <a:r>
              <a:rPr lang="en-US" dirty="0"/>
              <a:t>Typically specify circular ties, not spiral reinforcement for ease of site placement</a:t>
            </a:r>
          </a:p>
          <a:p>
            <a:pPr lvl="1"/>
            <a:r>
              <a:rPr lang="en-US" dirty="0"/>
              <a:t>If spiral reinforcement is used in columns, need min 6 vertical bars to tie to, circular only 4</a:t>
            </a:r>
            <a:br>
              <a:rPr lang="en-US" dirty="0"/>
            </a:br>
            <a:r>
              <a:rPr lang="en-US" dirty="0"/>
              <a:t>(CSA A23.3, cl 10.9.3)</a:t>
            </a:r>
          </a:p>
          <a:p>
            <a:r>
              <a:rPr lang="en-US" dirty="0"/>
              <a:t>Spiral reinforcement has more ductile </a:t>
            </a:r>
            <a:r>
              <a:rPr lang="en-US" dirty="0" err="1"/>
              <a:t>behaviour</a:t>
            </a:r>
            <a:r>
              <a:rPr lang="en-US" dirty="0"/>
              <a:t> than ties and desirable for seismic heavy applications</a:t>
            </a:r>
          </a:p>
          <a:p>
            <a:endParaRPr lang="en-US" dirty="0"/>
          </a:p>
        </p:txBody>
      </p:sp>
      <p:grpSp>
        <p:nvGrpSpPr>
          <p:cNvPr id="11" name="Group 10">
            <a:extLst>
              <a:ext uri="{FF2B5EF4-FFF2-40B4-BE49-F238E27FC236}">
                <a16:creationId xmlns:a16="http://schemas.microsoft.com/office/drawing/2014/main" id="{D6A1B4F4-570A-6936-2BF7-2F0CD50FAD18}"/>
              </a:ext>
            </a:extLst>
          </p:cNvPr>
          <p:cNvGrpSpPr/>
          <p:nvPr/>
        </p:nvGrpSpPr>
        <p:grpSpPr>
          <a:xfrm>
            <a:off x="3374891" y="3086567"/>
            <a:ext cx="5369827" cy="3177896"/>
            <a:chOff x="5564873" y="3086567"/>
            <a:chExt cx="5369827" cy="3177896"/>
          </a:xfrm>
        </p:grpSpPr>
        <p:grpSp>
          <p:nvGrpSpPr>
            <p:cNvPr id="7" name="Group 6">
              <a:extLst>
                <a:ext uri="{FF2B5EF4-FFF2-40B4-BE49-F238E27FC236}">
                  <a16:creationId xmlns:a16="http://schemas.microsoft.com/office/drawing/2014/main" id="{4AF1636B-5044-96A0-0736-823D905BD445}"/>
                </a:ext>
              </a:extLst>
            </p:cNvPr>
            <p:cNvGrpSpPr/>
            <p:nvPr/>
          </p:nvGrpSpPr>
          <p:grpSpPr>
            <a:xfrm>
              <a:off x="5564873" y="3140448"/>
              <a:ext cx="5369827" cy="3124015"/>
              <a:chOff x="3488423" y="3235698"/>
              <a:chExt cx="5369827" cy="3124015"/>
            </a:xfrm>
          </p:grpSpPr>
          <p:pic>
            <p:nvPicPr>
              <p:cNvPr id="5" name="Picture 4">
                <a:extLst>
                  <a:ext uri="{FF2B5EF4-FFF2-40B4-BE49-F238E27FC236}">
                    <a16:creationId xmlns:a16="http://schemas.microsoft.com/office/drawing/2014/main" id="{452C322A-A9B8-1C5A-AF62-BB3BE025706F}"/>
                  </a:ext>
                </a:extLst>
              </p:cNvPr>
              <p:cNvPicPr>
                <a:picLocks noChangeAspect="1"/>
              </p:cNvPicPr>
              <p:nvPr/>
            </p:nvPicPr>
            <p:blipFill>
              <a:blip r:embed="rId2"/>
              <a:stretch>
                <a:fillRect/>
              </a:stretch>
            </p:blipFill>
            <p:spPr>
              <a:xfrm>
                <a:off x="3624289" y="3235698"/>
                <a:ext cx="2383039" cy="2719385"/>
              </a:xfrm>
              <a:prstGeom prst="rect">
                <a:avLst/>
              </a:prstGeom>
            </p:spPr>
          </p:pic>
          <p:sp>
            <p:nvSpPr>
              <p:cNvPr id="6" name="TextBox 5">
                <a:extLst>
                  <a:ext uri="{FF2B5EF4-FFF2-40B4-BE49-F238E27FC236}">
                    <a16:creationId xmlns:a16="http://schemas.microsoft.com/office/drawing/2014/main" id="{EDB577E9-CE3F-F1AA-57B3-993BE05CCE79}"/>
                  </a:ext>
                </a:extLst>
              </p:cNvPr>
              <p:cNvSpPr txBox="1"/>
              <p:nvPr/>
            </p:nvSpPr>
            <p:spPr>
              <a:xfrm>
                <a:off x="3488423" y="5990381"/>
                <a:ext cx="2607577" cy="369332"/>
              </a:xfrm>
              <a:prstGeom prst="rect">
                <a:avLst/>
              </a:prstGeom>
              <a:solidFill>
                <a:schemeClr val="accent4">
                  <a:lumMod val="20000"/>
                  <a:lumOff val="80000"/>
                </a:schemeClr>
              </a:solidFill>
            </p:spPr>
            <p:txBody>
              <a:bodyPr wrap="square" rtlCol="0">
                <a:spAutoFit/>
              </a:bodyPr>
              <a:lstStyle/>
              <a:p>
                <a:pPr algn="ctr"/>
                <a:r>
                  <a:rPr lang="en-US" b="1" i="1" dirty="0"/>
                  <a:t>Circular Ties</a:t>
                </a:r>
              </a:p>
            </p:txBody>
          </p:sp>
          <p:sp>
            <p:nvSpPr>
              <p:cNvPr id="10" name="TextBox 9">
                <a:extLst>
                  <a:ext uri="{FF2B5EF4-FFF2-40B4-BE49-F238E27FC236}">
                    <a16:creationId xmlns:a16="http://schemas.microsoft.com/office/drawing/2014/main" id="{5FE38310-6DFB-2ABB-6A58-66BED8472617}"/>
                  </a:ext>
                </a:extLst>
              </p:cNvPr>
              <p:cNvSpPr txBox="1"/>
              <p:nvPr/>
            </p:nvSpPr>
            <p:spPr>
              <a:xfrm>
                <a:off x="6250673" y="5990381"/>
                <a:ext cx="2607577" cy="369332"/>
              </a:xfrm>
              <a:prstGeom prst="rect">
                <a:avLst/>
              </a:prstGeom>
              <a:solidFill>
                <a:schemeClr val="accent4">
                  <a:lumMod val="20000"/>
                  <a:lumOff val="80000"/>
                </a:schemeClr>
              </a:solidFill>
            </p:spPr>
            <p:txBody>
              <a:bodyPr wrap="square" rtlCol="0">
                <a:spAutoFit/>
              </a:bodyPr>
              <a:lstStyle/>
              <a:p>
                <a:pPr algn="ctr"/>
                <a:r>
                  <a:rPr lang="en-US" b="1" i="1" dirty="0"/>
                  <a:t>Spiral Ties</a:t>
                </a:r>
              </a:p>
            </p:txBody>
          </p:sp>
        </p:grpSp>
        <p:pic>
          <p:nvPicPr>
            <p:cNvPr id="9" name="Picture 8">
              <a:extLst>
                <a:ext uri="{FF2B5EF4-FFF2-40B4-BE49-F238E27FC236}">
                  <a16:creationId xmlns:a16="http://schemas.microsoft.com/office/drawing/2014/main" id="{0D074727-3E4D-020F-7D19-E93AE015EFB6}"/>
                </a:ext>
              </a:extLst>
            </p:cNvPr>
            <p:cNvPicPr>
              <a:picLocks noChangeAspect="1"/>
            </p:cNvPicPr>
            <p:nvPr/>
          </p:nvPicPr>
          <p:blipFill>
            <a:blip r:embed="rId3"/>
            <a:stretch>
              <a:fillRect/>
            </a:stretch>
          </p:blipFill>
          <p:spPr>
            <a:xfrm>
              <a:off x="8934925" y="3086567"/>
              <a:ext cx="1561148" cy="2577465"/>
            </a:xfrm>
            <a:prstGeom prst="rect">
              <a:avLst/>
            </a:prstGeom>
          </p:spPr>
        </p:pic>
      </p:grpSp>
    </p:spTree>
    <p:extLst>
      <p:ext uri="{BB962C8B-B14F-4D97-AF65-F5344CB8AC3E}">
        <p14:creationId xmlns:p14="http://schemas.microsoft.com/office/powerpoint/2010/main" val="17326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4A10-AEBA-7E30-B247-24258220E00C}"/>
              </a:ext>
            </a:extLst>
          </p:cNvPr>
          <p:cNvSpPr>
            <a:spLocks noGrp="1"/>
          </p:cNvSpPr>
          <p:nvPr>
            <p:ph type="title"/>
          </p:nvPr>
        </p:nvSpPr>
        <p:spPr/>
        <p:txBody>
          <a:bodyPr/>
          <a:lstStyle/>
          <a:p>
            <a:r>
              <a:rPr lang="en-US" dirty="0"/>
              <a:t>Anchor Shear Failure Modes, CSA A23.3-14</a:t>
            </a:r>
          </a:p>
        </p:txBody>
      </p:sp>
      <p:grpSp>
        <p:nvGrpSpPr>
          <p:cNvPr id="7" name="Group 6">
            <a:extLst>
              <a:ext uri="{FF2B5EF4-FFF2-40B4-BE49-F238E27FC236}">
                <a16:creationId xmlns:a16="http://schemas.microsoft.com/office/drawing/2014/main" id="{D401988E-2AB6-8B66-087E-8CB4846E846C}"/>
              </a:ext>
            </a:extLst>
          </p:cNvPr>
          <p:cNvGrpSpPr/>
          <p:nvPr/>
        </p:nvGrpSpPr>
        <p:grpSpPr>
          <a:xfrm>
            <a:off x="2276320" y="1286351"/>
            <a:ext cx="2967911" cy="2038575"/>
            <a:chOff x="2276320" y="1286351"/>
            <a:chExt cx="2967911" cy="2038575"/>
          </a:xfrm>
        </p:grpSpPr>
        <p:pic>
          <p:nvPicPr>
            <p:cNvPr id="17" name="Picture 16">
              <a:extLst>
                <a:ext uri="{FF2B5EF4-FFF2-40B4-BE49-F238E27FC236}">
                  <a16:creationId xmlns:a16="http://schemas.microsoft.com/office/drawing/2014/main" id="{4CE3C0F9-516F-FC45-99D0-34F72928ADEB}"/>
                </a:ext>
              </a:extLst>
            </p:cNvPr>
            <p:cNvPicPr>
              <a:picLocks noChangeAspect="1"/>
            </p:cNvPicPr>
            <p:nvPr/>
          </p:nvPicPr>
          <p:blipFill>
            <a:blip r:embed="rId2"/>
            <a:stretch>
              <a:fillRect/>
            </a:stretch>
          </p:blipFill>
          <p:spPr>
            <a:xfrm>
              <a:off x="2507998" y="1306395"/>
              <a:ext cx="2524125" cy="1981200"/>
            </a:xfrm>
            <a:prstGeom prst="rect">
              <a:avLst/>
            </a:prstGeom>
          </p:spPr>
        </p:pic>
        <p:sp>
          <p:nvSpPr>
            <p:cNvPr id="3" name="Rectangle: Rounded Corners 2">
              <a:extLst>
                <a:ext uri="{FF2B5EF4-FFF2-40B4-BE49-F238E27FC236}">
                  <a16:creationId xmlns:a16="http://schemas.microsoft.com/office/drawing/2014/main" id="{264BDC19-DA45-8474-19DD-DFEFD91CE51B}"/>
                </a:ext>
              </a:extLst>
            </p:cNvPr>
            <p:cNvSpPr/>
            <p:nvPr/>
          </p:nvSpPr>
          <p:spPr>
            <a:xfrm>
              <a:off x="2276320" y="1286351"/>
              <a:ext cx="2967911" cy="203857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80817FE-7EB8-C5EB-73AD-1F1D037AAEE6}"/>
              </a:ext>
            </a:extLst>
          </p:cNvPr>
          <p:cNvGrpSpPr/>
          <p:nvPr/>
        </p:nvGrpSpPr>
        <p:grpSpPr>
          <a:xfrm>
            <a:off x="5617773" y="1230685"/>
            <a:ext cx="3625012" cy="2094241"/>
            <a:chOff x="5617773" y="1230685"/>
            <a:chExt cx="3625012" cy="2094241"/>
          </a:xfrm>
        </p:grpSpPr>
        <p:pic>
          <p:nvPicPr>
            <p:cNvPr id="19" name="Picture 18">
              <a:extLst>
                <a:ext uri="{FF2B5EF4-FFF2-40B4-BE49-F238E27FC236}">
                  <a16:creationId xmlns:a16="http://schemas.microsoft.com/office/drawing/2014/main" id="{E53F7E46-01AD-52F6-5A59-CC18533CA181}"/>
                </a:ext>
              </a:extLst>
            </p:cNvPr>
            <p:cNvPicPr>
              <a:picLocks noChangeAspect="1"/>
            </p:cNvPicPr>
            <p:nvPr/>
          </p:nvPicPr>
          <p:blipFill>
            <a:blip r:embed="rId3"/>
            <a:stretch>
              <a:fillRect/>
            </a:stretch>
          </p:blipFill>
          <p:spPr>
            <a:xfrm>
              <a:off x="5902775" y="1230685"/>
              <a:ext cx="3067050" cy="2009775"/>
            </a:xfrm>
            <a:prstGeom prst="rect">
              <a:avLst/>
            </a:prstGeom>
          </p:spPr>
        </p:pic>
        <p:sp>
          <p:nvSpPr>
            <p:cNvPr id="4" name="Rectangle: Rounded Corners 3">
              <a:extLst>
                <a:ext uri="{FF2B5EF4-FFF2-40B4-BE49-F238E27FC236}">
                  <a16:creationId xmlns:a16="http://schemas.microsoft.com/office/drawing/2014/main" id="{856A63D4-C9B2-A116-AF33-FE2B3B0F5165}"/>
                </a:ext>
              </a:extLst>
            </p:cNvPr>
            <p:cNvSpPr/>
            <p:nvPr/>
          </p:nvSpPr>
          <p:spPr>
            <a:xfrm>
              <a:off x="5617773" y="1286351"/>
              <a:ext cx="3625012" cy="2038575"/>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57B39E2-41F9-F525-94E8-DF4001253AE0}"/>
              </a:ext>
            </a:extLst>
          </p:cNvPr>
          <p:cNvGrpSpPr/>
          <p:nvPr/>
        </p:nvGrpSpPr>
        <p:grpSpPr>
          <a:xfrm>
            <a:off x="2669978" y="3400719"/>
            <a:ext cx="6323191" cy="2914650"/>
            <a:chOff x="2754821" y="3400719"/>
            <a:chExt cx="6323191" cy="2914650"/>
          </a:xfrm>
        </p:grpSpPr>
        <p:pic>
          <p:nvPicPr>
            <p:cNvPr id="21" name="Picture 20">
              <a:extLst>
                <a:ext uri="{FF2B5EF4-FFF2-40B4-BE49-F238E27FC236}">
                  <a16:creationId xmlns:a16="http://schemas.microsoft.com/office/drawing/2014/main" id="{5B30DA34-7018-A976-800B-AC9D2A0BD74A}"/>
                </a:ext>
              </a:extLst>
            </p:cNvPr>
            <p:cNvPicPr>
              <a:picLocks noChangeAspect="1"/>
            </p:cNvPicPr>
            <p:nvPr/>
          </p:nvPicPr>
          <p:blipFill>
            <a:blip r:embed="rId4"/>
            <a:stretch>
              <a:fillRect/>
            </a:stretch>
          </p:blipFill>
          <p:spPr>
            <a:xfrm>
              <a:off x="2935225" y="3400719"/>
              <a:ext cx="4229100" cy="2914650"/>
            </a:xfrm>
            <a:prstGeom prst="rect">
              <a:avLst/>
            </a:prstGeom>
          </p:spPr>
        </p:pic>
        <p:pic>
          <p:nvPicPr>
            <p:cNvPr id="23" name="Picture 22">
              <a:extLst>
                <a:ext uri="{FF2B5EF4-FFF2-40B4-BE49-F238E27FC236}">
                  <a16:creationId xmlns:a16="http://schemas.microsoft.com/office/drawing/2014/main" id="{C94EA965-E4B4-B748-0D89-895F35D38794}"/>
                </a:ext>
              </a:extLst>
            </p:cNvPr>
            <p:cNvPicPr>
              <a:picLocks noChangeAspect="1"/>
            </p:cNvPicPr>
            <p:nvPr/>
          </p:nvPicPr>
          <p:blipFill rotWithShape="1">
            <a:blip r:embed="rId5"/>
            <a:srcRect b="10225"/>
            <a:stretch/>
          </p:blipFill>
          <p:spPr>
            <a:xfrm>
              <a:off x="7063972" y="3737453"/>
              <a:ext cx="1870364" cy="2269908"/>
            </a:xfrm>
            <a:prstGeom prst="rect">
              <a:avLst/>
            </a:prstGeom>
          </p:spPr>
        </p:pic>
        <p:sp>
          <p:nvSpPr>
            <p:cNvPr id="5" name="Rectangle: Rounded Corners 4">
              <a:extLst>
                <a:ext uri="{FF2B5EF4-FFF2-40B4-BE49-F238E27FC236}">
                  <a16:creationId xmlns:a16="http://schemas.microsoft.com/office/drawing/2014/main" id="{66D4E711-065D-B3A2-8E09-3F1D4980991E}"/>
                </a:ext>
              </a:extLst>
            </p:cNvPr>
            <p:cNvSpPr/>
            <p:nvPr/>
          </p:nvSpPr>
          <p:spPr>
            <a:xfrm>
              <a:off x="2754821" y="3447854"/>
              <a:ext cx="6323191" cy="2848661"/>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01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E8EA-97A8-4084-AF52-22A4F0E3FCE7}"/>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637980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Spacing &amp; Area of Reinforcement: General</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a:xfrm>
            <a:off x="527685" y="1291472"/>
            <a:ext cx="8101965" cy="5170818"/>
          </a:xfrm>
        </p:spPr>
        <p:txBody>
          <a:bodyPr/>
          <a:lstStyle/>
          <a:p>
            <a:r>
              <a:rPr lang="en-US" dirty="0"/>
              <a:t>General</a:t>
            </a:r>
          </a:p>
          <a:p>
            <a:pPr lvl="1"/>
            <a:r>
              <a:rPr lang="en-US" dirty="0"/>
              <a:t>CSA A23.1, cl 6.6.5</a:t>
            </a:r>
          </a:p>
          <a:p>
            <a:pPr lvl="2"/>
            <a:r>
              <a:rPr lang="en-US" dirty="0"/>
              <a:t>rebar min clear </a:t>
            </a:r>
            <a:r>
              <a:rPr lang="en-US" dirty="0" err="1"/>
              <a:t>dist</a:t>
            </a:r>
            <a:r>
              <a:rPr lang="en-US" dirty="0"/>
              <a:t> = max (1.4*bar </a:t>
            </a:r>
            <a:r>
              <a:rPr lang="en-US" dirty="0" err="1"/>
              <a:t>dia</a:t>
            </a:r>
            <a:r>
              <a:rPr lang="en-US" dirty="0"/>
              <a:t>, 1.4*max </a:t>
            </a:r>
            <a:r>
              <a:rPr lang="en-US" dirty="0" err="1"/>
              <a:t>agg</a:t>
            </a:r>
            <a:r>
              <a:rPr lang="en-US" dirty="0"/>
              <a:t>=1.4*20mm, 30mm)</a:t>
            </a:r>
          </a:p>
          <a:p>
            <a:pPr lvl="2"/>
            <a:r>
              <a:rPr lang="en-US" dirty="0"/>
              <a:t>Practically speaking, parallel rebar should be &gt;=4″ </a:t>
            </a:r>
            <a:r>
              <a:rPr lang="en-US" dirty="0" err="1"/>
              <a:t>oc</a:t>
            </a:r>
            <a:r>
              <a:rPr lang="en-US" dirty="0"/>
              <a:t> to give room for lapping</a:t>
            </a:r>
          </a:p>
          <a:p>
            <a:pPr lvl="2"/>
            <a:r>
              <a:rPr lang="en-US" dirty="0"/>
              <a:t>This is to allow enough space for concrete to flow between bars and fill spaces</a:t>
            </a:r>
          </a:p>
        </p:txBody>
      </p:sp>
      <p:grpSp>
        <p:nvGrpSpPr>
          <p:cNvPr id="11" name="Group 10">
            <a:extLst>
              <a:ext uri="{FF2B5EF4-FFF2-40B4-BE49-F238E27FC236}">
                <a16:creationId xmlns:a16="http://schemas.microsoft.com/office/drawing/2014/main" id="{03DC6238-CE1A-F43C-0EFA-87EB4CEA406E}"/>
              </a:ext>
            </a:extLst>
          </p:cNvPr>
          <p:cNvGrpSpPr/>
          <p:nvPr/>
        </p:nvGrpSpPr>
        <p:grpSpPr>
          <a:xfrm>
            <a:off x="8444015" y="1386722"/>
            <a:ext cx="3426047" cy="4677159"/>
            <a:chOff x="1260911" y="1557151"/>
            <a:chExt cx="3426047" cy="4677159"/>
          </a:xfrm>
        </p:grpSpPr>
        <p:pic>
          <p:nvPicPr>
            <p:cNvPr id="9" name="Picture 8">
              <a:extLst>
                <a:ext uri="{FF2B5EF4-FFF2-40B4-BE49-F238E27FC236}">
                  <a16:creationId xmlns:a16="http://schemas.microsoft.com/office/drawing/2014/main" id="{1440CD75-50D6-1786-A6B8-EDF23D0360B9}"/>
                </a:ext>
              </a:extLst>
            </p:cNvPr>
            <p:cNvPicPr>
              <a:picLocks noChangeAspect="1"/>
            </p:cNvPicPr>
            <p:nvPr/>
          </p:nvPicPr>
          <p:blipFill>
            <a:blip r:embed="rId2"/>
            <a:stretch>
              <a:fillRect/>
            </a:stretch>
          </p:blipFill>
          <p:spPr>
            <a:xfrm>
              <a:off x="1260911" y="1557151"/>
              <a:ext cx="3426047" cy="4137955"/>
            </a:xfrm>
            <a:prstGeom prst="rect">
              <a:avLst/>
            </a:prstGeom>
          </p:spPr>
        </p:pic>
        <p:sp>
          <p:nvSpPr>
            <p:cNvPr id="10" name="TextBox 9">
              <a:extLst>
                <a:ext uri="{FF2B5EF4-FFF2-40B4-BE49-F238E27FC236}">
                  <a16:creationId xmlns:a16="http://schemas.microsoft.com/office/drawing/2014/main" id="{EEBC438C-233E-9850-EFC2-25D281970F1C}"/>
                </a:ext>
              </a:extLst>
            </p:cNvPr>
            <p:cNvSpPr txBox="1"/>
            <p:nvPr/>
          </p:nvSpPr>
          <p:spPr>
            <a:xfrm>
              <a:off x="1348549" y="5864978"/>
              <a:ext cx="3250772" cy="369332"/>
            </a:xfrm>
            <a:prstGeom prst="rect">
              <a:avLst/>
            </a:prstGeom>
            <a:solidFill>
              <a:schemeClr val="accent4">
                <a:lumMod val="20000"/>
                <a:lumOff val="80000"/>
              </a:schemeClr>
            </a:solidFill>
          </p:spPr>
          <p:txBody>
            <a:bodyPr wrap="square" rtlCol="0">
              <a:spAutoFit/>
            </a:bodyPr>
            <a:lstStyle/>
            <a:p>
              <a:pPr algn="ctr"/>
              <a:r>
                <a:rPr lang="en-US" b="1" i="1" dirty="0"/>
                <a:t>Clause 6.6.5, min rebar spacing</a:t>
              </a:r>
            </a:p>
          </p:txBody>
        </p:sp>
      </p:grpSp>
    </p:spTree>
    <p:extLst>
      <p:ext uri="{BB962C8B-B14F-4D97-AF65-F5344CB8AC3E}">
        <p14:creationId xmlns:p14="http://schemas.microsoft.com/office/powerpoint/2010/main" val="8004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Spacing &amp; Area of Reinforcement: Compress Member</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p:txBody>
          <a:bodyPr/>
          <a:lstStyle/>
          <a:p>
            <a:r>
              <a:rPr lang="en-US" dirty="0"/>
              <a:t>Compression member</a:t>
            </a:r>
          </a:p>
          <a:p>
            <a:pPr lvl="1"/>
            <a:r>
              <a:rPr lang="en-US" dirty="0"/>
              <a:t>CSA A23.3, cl 7.4.1.3 </a:t>
            </a:r>
          </a:p>
          <a:p>
            <a:pPr lvl="2"/>
            <a:r>
              <a:rPr lang="en-US" dirty="0"/>
              <a:t>Max clear distance longitudinal bars = 500mm = 20”</a:t>
            </a:r>
          </a:p>
          <a:p>
            <a:pPr lvl="2"/>
            <a:r>
              <a:rPr lang="en-US" dirty="0"/>
              <a:t>To have adequate confinement of central concrete column</a:t>
            </a:r>
          </a:p>
          <a:p>
            <a:pPr lvl="1"/>
            <a:r>
              <a:rPr lang="en-US" dirty="0"/>
              <a:t>CSA A23.3, cl 7.6.5.2</a:t>
            </a:r>
          </a:p>
          <a:p>
            <a:pPr lvl="2"/>
            <a:r>
              <a:rPr lang="en-US" dirty="0"/>
              <a:t>max tie space = min(16*Ø </a:t>
            </a:r>
            <a:r>
              <a:rPr lang="en-US" dirty="0" err="1"/>
              <a:t>reinfbar</a:t>
            </a:r>
            <a:r>
              <a:rPr lang="en-US" dirty="0"/>
              <a:t>, 48*Ø ties, smallest dim of </a:t>
            </a:r>
            <a:r>
              <a:rPr lang="en-US" dirty="0" err="1"/>
              <a:t>compr</a:t>
            </a:r>
            <a:r>
              <a:rPr lang="en-US" dirty="0"/>
              <a:t> member, 300mm if have bundled bars)</a:t>
            </a:r>
          </a:p>
          <a:p>
            <a:pPr lvl="2"/>
            <a:r>
              <a:rPr lang="en-US" dirty="0"/>
              <a:t>To shorten unsupported buckling distance of longitudinal bars</a:t>
            </a:r>
          </a:p>
          <a:p>
            <a:pPr lvl="1"/>
            <a:r>
              <a:rPr lang="en-US" dirty="0"/>
              <a:t>CSA A23.3, cl 7.6.5.5</a:t>
            </a:r>
          </a:p>
          <a:p>
            <a:pPr lvl="2"/>
            <a:r>
              <a:rPr lang="en-US" dirty="0"/>
              <a:t>Ties at every corner and alternate longitudinal bars if &lt;150mm spacing</a:t>
            </a:r>
          </a:p>
          <a:p>
            <a:pPr lvl="2"/>
            <a:r>
              <a:rPr lang="en-US" dirty="0"/>
              <a:t>Ties to restrain longitudinal bars from outwards buckling</a:t>
            </a:r>
          </a:p>
          <a:p>
            <a:pPr marL="201168" lvl="1" indent="0">
              <a:buNone/>
            </a:pPr>
            <a:endParaRPr lang="en-US" dirty="0"/>
          </a:p>
        </p:txBody>
      </p:sp>
      <p:grpSp>
        <p:nvGrpSpPr>
          <p:cNvPr id="6" name="Group 5">
            <a:extLst>
              <a:ext uri="{FF2B5EF4-FFF2-40B4-BE49-F238E27FC236}">
                <a16:creationId xmlns:a16="http://schemas.microsoft.com/office/drawing/2014/main" id="{EEC8BF2C-F57F-3ABB-1699-571DE834165A}"/>
              </a:ext>
            </a:extLst>
          </p:cNvPr>
          <p:cNvGrpSpPr/>
          <p:nvPr/>
        </p:nvGrpSpPr>
        <p:grpSpPr>
          <a:xfrm>
            <a:off x="8514589" y="4171022"/>
            <a:ext cx="3390794" cy="2118468"/>
            <a:chOff x="7933564" y="3697432"/>
            <a:chExt cx="3390794" cy="2118468"/>
          </a:xfrm>
        </p:grpSpPr>
        <p:pic>
          <p:nvPicPr>
            <p:cNvPr id="4" name="Picture 3">
              <a:extLst>
                <a:ext uri="{FF2B5EF4-FFF2-40B4-BE49-F238E27FC236}">
                  <a16:creationId xmlns:a16="http://schemas.microsoft.com/office/drawing/2014/main" id="{3AC8C1B4-45FB-98E5-9C1C-576D677FD411}"/>
                </a:ext>
              </a:extLst>
            </p:cNvPr>
            <p:cNvPicPr>
              <a:picLocks noChangeAspect="1"/>
            </p:cNvPicPr>
            <p:nvPr/>
          </p:nvPicPr>
          <p:blipFill>
            <a:blip r:embed="rId2"/>
            <a:stretch>
              <a:fillRect/>
            </a:stretch>
          </p:blipFill>
          <p:spPr>
            <a:xfrm>
              <a:off x="7973290" y="3697432"/>
              <a:ext cx="3351068" cy="1749136"/>
            </a:xfrm>
            <a:prstGeom prst="rect">
              <a:avLst/>
            </a:prstGeom>
          </p:spPr>
        </p:pic>
        <p:sp>
          <p:nvSpPr>
            <p:cNvPr id="5" name="TextBox 4">
              <a:extLst>
                <a:ext uri="{FF2B5EF4-FFF2-40B4-BE49-F238E27FC236}">
                  <a16:creationId xmlns:a16="http://schemas.microsoft.com/office/drawing/2014/main" id="{5C342699-335D-37F4-607B-D50A23FA6293}"/>
                </a:ext>
              </a:extLst>
            </p:cNvPr>
            <p:cNvSpPr txBox="1"/>
            <p:nvPr/>
          </p:nvSpPr>
          <p:spPr>
            <a:xfrm>
              <a:off x="7933564" y="5446568"/>
              <a:ext cx="3349274" cy="369332"/>
            </a:xfrm>
            <a:prstGeom prst="rect">
              <a:avLst/>
            </a:prstGeom>
            <a:solidFill>
              <a:schemeClr val="accent4">
                <a:lumMod val="20000"/>
                <a:lumOff val="80000"/>
              </a:schemeClr>
            </a:solidFill>
          </p:spPr>
          <p:txBody>
            <a:bodyPr wrap="square" rtlCol="0">
              <a:spAutoFit/>
            </a:bodyPr>
            <a:lstStyle/>
            <a:p>
              <a:pPr algn="ctr"/>
              <a:r>
                <a:rPr lang="en-US" b="1" i="1" dirty="0"/>
                <a:t>Clause 7.6.5.5, Column Ties</a:t>
              </a:r>
            </a:p>
          </p:txBody>
        </p:sp>
      </p:grpSp>
      <p:grpSp>
        <p:nvGrpSpPr>
          <p:cNvPr id="20" name="Group 19">
            <a:extLst>
              <a:ext uri="{FF2B5EF4-FFF2-40B4-BE49-F238E27FC236}">
                <a16:creationId xmlns:a16="http://schemas.microsoft.com/office/drawing/2014/main" id="{AA4800F6-1B79-8094-939D-A9EF9DDCADB7}"/>
              </a:ext>
            </a:extLst>
          </p:cNvPr>
          <p:cNvGrpSpPr/>
          <p:nvPr/>
        </p:nvGrpSpPr>
        <p:grpSpPr>
          <a:xfrm>
            <a:off x="867640" y="4825984"/>
            <a:ext cx="3620156" cy="1492855"/>
            <a:chOff x="981940" y="4704819"/>
            <a:chExt cx="3620156" cy="1492855"/>
          </a:xfrm>
        </p:grpSpPr>
        <p:pic>
          <p:nvPicPr>
            <p:cNvPr id="12" name="Picture 11">
              <a:extLst>
                <a:ext uri="{FF2B5EF4-FFF2-40B4-BE49-F238E27FC236}">
                  <a16:creationId xmlns:a16="http://schemas.microsoft.com/office/drawing/2014/main" id="{8519C168-83F9-09DF-676E-5D77D1FDE7A8}"/>
                </a:ext>
              </a:extLst>
            </p:cNvPr>
            <p:cNvPicPr>
              <a:picLocks noChangeAspect="1"/>
            </p:cNvPicPr>
            <p:nvPr/>
          </p:nvPicPr>
          <p:blipFill>
            <a:blip r:embed="rId3"/>
            <a:stretch>
              <a:fillRect/>
            </a:stretch>
          </p:blipFill>
          <p:spPr>
            <a:xfrm>
              <a:off x="2043198" y="4704819"/>
              <a:ext cx="981769" cy="1117797"/>
            </a:xfrm>
            <a:prstGeom prst="rect">
              <a:avLst/>
            </a:prstGeom>
          </p:spPr>
        </p:pic>
        <p:sp>
          <p:nvSpPr>
            <p:cNvPr id="7" name="TextBox 6">
              <a:extLst>
                <a:ext uri="{FF2B5EF4-FFF2-40B4-BE49-F238E27FC236}">
                  <a16:creationId xmlns:a16="http://schemas.microsoft.com/office/drawing/2014/main" id="{0ABC57AE-6C79-8D75-F7C3-92DF143ACA01}"/>
                </a:ext>
              </a:extLst>
            </p:cNvPr>
            <p:cNvSpPr txBox="1"/>
            <p:nvPr/>
          </p:nvSpPr>
          <p:spPr>
            <a:xfrm>
              <a:off x="981940" y="5551343"/>
              <a:ext cx="3250772" cy="646331"/>
            </a:xfrm>
            <a:prstGeom prst="rect">
              <a:avLst/>
            </a:prstGeom>
            <a:solidFill>
              <a:schemeClr val="accent4">
                <a:lumMod val="20000"/>
                <a:lumOff val="80000"/>
              </a:schemeClr>
            </a:solidFill>
          </p:spPr>
          <p:txBody>
            <a:bodyPr wrap="square" rtlCol="0">
              <a:spAutoFit/>
            </a:bodyPr>
            <a:lstStyle/>
            <a:p>
              <a:pPr algn="ctr"/>
              <a:r>
                <a:rPr lang="en-US" b="1" i="1" dirty="0"/>
                <a:t>Clause 7.4.1.3, Sample Column Max Rebar Spacing</a:t>
              </a:r>
            </a:p>
          </p:txBody>
        </p:sp>
        <p:cxnSp>
          <p:nvCxnSpPr>
            <p:cNvPr id="14" name="Straight Arrow Connector 13">
              <a:extLst>
                <a:ext uri="{FF2B5EF4-FFF2-40B4-BE49-F238E27FC236}">
                  <a16:creationId xmlns:a16="http://schemas.microsoft.com/office/drawing/2014/main" id="{057B6D95-9FBB-4A43-F60B-B61E952B63BA}"/>
                </a:ext>
              </a:extLst>
            </p:cNvPr>
            <p:cNvCxnSpPr>
              <a:cxnSpLocks/>
            </p:cNvCxnSpPr>
            <p:nvPr/>
          </p:nvCxnSpPr>
          <p:spPr>
            <a:xfrm>
              <a:off x="2859972" y="4895547"/>
              <a:ext cx="0" cy="2006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67B6F41-5E3E-FAAD-0528-9D4B5CA1AD2A}"/>
                </a:ext>
              </a:extLst>
            </p:cNvPr>
            <p:cNvSpPr txBox="1"/>
            <p:nvPr/>
          </p:nvSpPr>
          <p:spPr>
            <a:xfrm>
              <a:off x="2980687" y="4800541"/>
              <a:ext cx="1621409" cy="523220"/>
            </a:xfrm>
            <a:prstGeom prst="rect">
              <a:avLst/>
            </a:prstGeom>
            <a:noFill/>
          </p:spPr>
          <p:txBody>
            <a:bodyPr wrap="square" rtlCol="0">
              <a:spAutoFit/>
            </a:bodyPr>
            <a:lstStyle/>
            <a:p>
              <a:r>
                <a:rPr lang="en-US" sz="1400" dirty="0"/>
                <a:t>Max clear </a:t>
              </a:r>
              <a:r>
                <a:rPr lang="en-US" sz="1400" dirty="0" err="1"/>
                <a:t>dist</a:t>
              </a:r>
              <a:r>
                <a:rPr lang="en-US" sz="1400" dirty="0"/>
                <a:t> = 500mm = 20”</a:t>
              </a:r>
            </a:p>
          </p:txBody>
        </p:sp>
        <p:cxnSp>
          <p:nvCxnSpPr>
            <p:cNvPr id="18" name="Straight Arrow Connector 17">
              <a:extLst>
                <a:ext uri="{FF2B5EF4-FFF2-40B4-BE49-F238E27FC236}">
                  <a16:creationId xmlns:a16="http://schemas.microsoft.com/office/drawing/2014/main" id="{2D42BC35-7120-4833-220D-852E528B56B7}"/>
                </a:ext>
              </a:extLst>
            </p:cNvPr>
            <p:cNvCxnSpPr>
              <a:cxnSpLocks/>
            </p:cNvCxnSpPr>
            <p:nvPr/>
          </p:nvCxnSpPr>
          <p:spPr>
            <a:xfrm>
              <a:off x="2576755" y="4861520"/>
              <a:ext cx="25201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0274204-7856-14F2-FB5A-BDFBC95E7B18}"/>
              </a:ext>
            </a:extLst>
          </p:cNvPr>
          <p:cNvGrpSpPr/>
          <p:nvPr/>
        </p:nvGrpSpPr>
        <p:grpSpPr>
          <a:xfrm>
            <a:off x="4396760" y="4402814"/>
            <a:ext cx="3933434" cy="1884428"/>
            <a:chOff x="4453910" y="4402814"/>
            <a:chExt cx="3933434" cy="1884428"/>
          </a:xfrm>
        </p:grpSpPr>
        <p:sp>
          <p:nvSpPr>
            <p:cNvPr id="8" name="TextBox 7">
              <a:extLst>
                <a:ext uri="{FF2B5EF4-FFF2-40B4-BE49-F238E27FC236}">
                  <a16:creationId xmlns:a16="http://schemas.microsoft.com/office/drawing/2014/main" id="{53692411-5E13-5604-56E1-3C2E216101FB}"/>
                </a:ext>
              </a:extLst>
            </p:cNvPr>
            <p:cNvSpPr txBox="1"/>
            <p:nvPr/>
          </p:nvSpPr>
          <p:spPr>
            <a:xfrm>
              <a:off x="4453910" y="5922405"/>
              <a:ext cx="3933434" cy="364837"/>
            </a:xfrm>
            <a:prstGeom prst="rect">
              <a:avLst/>
            </a:prstGeom>
            <a:solidFill>
              <a:schemeClr val="accent4">
                <a:lumMod val="20000"/>
                <a:lumOff val="80000"/>
              </a:schemeClr>
            </a:solidFill>
          </p:spPr>
          <p:txBody>
            <a:bodyPr wrap="square" rtlCol="0">
              <a:spAutoFit/>
            </a:bodyPr>
            <a:lstStyle/>
            <a:p>
              <a:pPr algn="ctr"/>
              <a:r>
                <a:rPr lang="en-US" b="1" i="1" dirty="0"/>
                <a:t>Clause 7.6.5.2, Column Max Tie Spacing</a:t>
              </a:r>
            </a:p>
          </p:txBody>
        </p:sp>
        <p:pic>
          <p:nvPicPr>
            <p:cNvPr id="22" name="Picture 21">
              <a:extLst>
                <a:ext uri="{FF2B5EF4-FFF2-40B4-BE49-F238E27FC236}">
                  <a16:creationId xmlns:a16="http://schemas.microsoft.com/office/drawing/2014/main" id="{5FF1AA3B-3928-0750-F7AB-B1DDE42075CB}"/>
                </a:ext>
              </a:extLst>
            </p:cNvPr>
            <p:cNvPicPr>
              <a:picLocks noChangeAspect="1"/>
            </p:cNvPicPr>
            <p:nvPr/>
          </p:nvPicPr>
          <p:blipFill>
            <a:blip r:embed="rId4"/>
            <a:stretch>
              <a:fillRect/>
            </a:stretch>
          </p:blipFill>
          <p:spPr>
            <a:xfrm>
              <a:off x="7246545" y="4402814"/>
              <a:ext cx="923159" cy="1531442"/>
            </a:xfrm>
            <a:prstGeom prst="rect">
              <a:avLst/>
            </a:prstGeom>
          </p:spPr>
        </p:pic>
        <p:cxnSp>
          <p:nvCxnSpPr>
            <p:cNvPr id="23" name="Straight Arrow Connector 22">
              <a:extLst>
                <a:ext uri="{FF2B5EF4-FFF2-40B4-BE49-F238E27FC236}">
                  <a16:creationId xmlns:a16="http://schemas.microsoft.com/office/drawing/2014/main" id="{CF491796-13E9-3E8D-323B-325AFB8C19ED}"/>
                </a:ext>
              </a:extLst>
            </p:cNvPr>
            <p:cNvCxnSpPr>
              <a:cxnSpLocks/>
            </p:cNvCxnSpPr>
            <p:nvPr/>
          </p:nvCxnSpPr>
          <p:spPr>
            <a:xfrm>
              <a:off x="7490413" y="4984274"/>
              <a:ext cx="0" cy="2655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0E6369-88B4-AE6D-608E-2081816CB1BB}"/>
                </a:ext>
              </a:extLst>
            </p:cNvPr>
            <p:cNvSpPr txBox="1"/>
            <p:nvPr/>
          </p:nvSpPr>
          <p:spPr>
            <a:xfrm>
              <a:off x="4666329" y="4682807"/>
              <a:ext cx="2708077" cy="1169551"/>
            </a:xfrm>
            <a:prstGeom prst="rect">
              <a:avLst/>
            </a:prstGeom>
            <a:noFill/>
          </p:spPr>
          <p:txBody>
            <a:bodyPr wrap="square" rtlCol="0">
              <a:spAutoFit/>
            </a:bodyPr>
            <a:lstStyle/>
            <a:p>
              <a:r>
                <a:rPr lang="en-US" sz="1400" dirty="0"/>
                <a:t>Max tie space = </a:t>
              </a:r>
              <a:br>
                <a:rPr lang="en-US" sz="1400" dirty="0"/>
              </a:br>
              <a:r>
                <a:rPr lang="en-US" sz="1400" dirty="0"/>
                <a:t>     min(16*Ø </a:t>
              </a:r>
              <a:r>
                <a:rPr lang="en-US" sz="1400" dirty="0" err="1"/>
                <a:t>reinfbar</a:t>
              </a:r>
              <a:r>
                <a:rPr lang="en-US" sz="1400" dirty="0"/>
                <a:t>,</a:t>
              </a:r>
              <a:br>
                <a:rPr lang="en-US" sz="1400" dirty="0"/>
              </a:br>
              <a:r>
                <a:rPr lang="en-US" sz="1400" dirty="0"/>
                <a:t>              48*Ø ties, </a:t>
              </a:r>
              <a:br>
                <a:rPr lang="en-US" sz="1400" dirty="0"/>
              </a:br>
              <a:r>
                <a:rPr lang="en-US" sz="1400" dirty="0"/>
                <a:t>              smallest dim of member,</a:t>
              </a:r>
              <a:br>
                <a:rPr lang="en-US" sz="1400" dirty="0"/>
              </a:br>
              <a:r>
                <a:rPr lang="en-US" sz="1400" dirty="0"/>
                <a:t>              300mm if bundled bars)</a:t>
              </a:r>
            </a:p>
          </p:txBody>
        </p:sp>
      </p:grpSp>
    </p:spTree>
    <p:extLst>
      <p:ext uri="{BB962C8B-B14F-4D97-AF65-F5344CB8AC3E}">
        <p14:creationId xmlns:p14="http://schemas.microsoft.com/office/powerpoint/2010/main" val="79024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Spacing &amp; Area of Reinforcement Columns</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a:xfrm>
            <a:off x="527685" y="1291472"/>
            <a:ext cx="7063740" cy="5170818"/>
          </a:xfrm>
        </p:spPr>
        <p:txBody>
          <a:bodyPr/>
          <a:lstStyle/>
          <a:p>
            <a:r>
              <a:rPr lang="en-US" dirty="0"/>
              <a:t>Columns</a:t>
            </a:r>
          </a:p>
          <a:p>
            <a:pPr lvl="1"/>
            <a:r>
              <a:rPr lang="en-US" dirty="0"/>
              <a:t>CSA A23.3, cl 10.9.1</a:t>
            </a:r>
          </a:p>
          <a:p>
            <a:pPr lvl="2"/>
            <a:r>
              <a:rPr lang="en-US" dirty="0"/>
              <a:t>min area </a:t>
            </a:r>
            <a:r>
              <a:rPr lang="en-US" dirty="0" err="1"/>
              <a:t>reinf</a:t>
            </a:r>
            <a:r>
              <a:rPr lang="en-US" dirty="0"/>
              <a:t> = 0.01*Ag</a:t>
            </a:r>
          </a:p>
          <a:p>
            <a:pPr lvl="1"/>
            <a:r>
              <a:rPr lang="en-US" dirty="0"/>
              <a:t>CSA A23.3, cl 10.9.2</a:t>
            </a:r>
          </a:p>
          <a:p>
            <a:pPr lvl="2"/>
            <a:r>
              <a:rPr lang="en-US" dirty="0"/>
              <a:t>max area </a:t>
            </a:r>
            <a:r>
              <a:rPr lang="en-US" dirty="0" err="1"/>
              <a:t>reinf</a:t>
            </a:r>
            <a:r>
              <a:rPr lang="en-US" dirty="0"/>
              <a:t> = 0.08*Ag</a:t>
            </a:r>
          </a:p>
          <a:p>
            <a:pPr lvl="2"/>
            <a:r>
              <a:rPr lang="en-US" dirty="0"/>
              <a:t>Although more than 4% can be difficult to place</a:t>
            </a:r>
          </a:p>
          <a:p>
            <a:pPr lvl="1"/>
            <a:r>
              <a:rPr lang="en-US" dirty="0"/>
              <a:t>CSA A23.3, cl 10.10.5</a:t>
            </a:r>
          </a:p>
          <a:p>
            <a:pPr lvl="2"/>
            <a:r>
              <a:rPr lang="en-US" dirty="0"/>
              <a:t>Area </a:t>
            </a:r>
            <a:r>
              <a:rPr lang="en-US" dirty="0" err="1"/>
              <a:t>reinf</a:t>
            </a:r>
            <a:r>
              <a:rPr lang="en-US" dirty="0"/>
              <a:t> ratio between 0.005 and 0.01 acceptable if reduce resistance by 0.5*(1+reinfRatio/0.01)</a:t>
            </a:r>
          </a:p>
          <a:p>
            <a:pPr lvl="1"/>
            <a:r>
              <a:rPr lang="en-US" dirty="0"/>
              <a:t>CSA A23.3, cl 7.6.5.8</a:t>
            </a:r>
          </a:p>
          <a:p>
            <a:pPr lvl="2"/>
            <a:r>
              <a:rPr lang="en-US" dirty="0"/>
              <a:t>If anchors at top of column</a:t>
            </a:r>
          </a:p>
          <a:p>
            <a:pPr lvl="3"/>
            <a:r>
              <a:rPr lang="en-US" dirty="0"/>
              <a:t>Anchors must be enclosed by lateral </a:t>
            </a:r>
            <a:r>
              <a:rPr lang="en-US" dirty="0" err="1"/>
              <a:t>reinf</a:t>
            </a:r>
            <a:r>
              <a:rPr lang="en-US" dirty="0"/>
              <a:t> surrounding min 4 vertical col bars</a:t>
            </a:r>
          </a:p>
          <a:p>
            <a:pPr lvl="3"/>
            <a:r>
              <a:rPr lang="en-US" dirty="0"/>
              <a:t>Lateral </a:t>
            </a:r>
            <a:r>
              <a:rPr lang="en-US" dirty="0" err="1"/>
              <a:t>reinf</a:t>
            </a:r>
            <a:r>
              <a:rPr lang="en-US" dirty="0"/>
              <a:t> must be distributed within 125mm = 5” from top of col with min (2) 10M bars</a:t>
            </a:r>
          </a:p>
          <a:p>
            <a:pPr lvl="3"/>
            <a:r>
              <a:rPr lang="en-US" dirty="0"/>
              <a:t>Confine concrete around anchors to increase breakout resistance</a:t>
            </a:r>
          </a:p>
          <a:p>
            <a:pPr lvl="2"/>
            <a:endParaRPr lang="en-US" dirty="0"/>
          </a:p>
          <a:p>
            <a:pPr lvl="1"/>
            <a:endParaRPr lang="en-US" dirty="0"/>
          </a:p>
        </p:txBody>
      </p:sp>
      <p:grpSp>
        <p:nvGrpSpPr>
          <p:cNvPr id="4" name="Group 3">
            <a:extLst>
              <a:ext uri="{FF2B5EF4-FFF2-40B4-BE49-F238E27FC236}">
                <a16:creationId xmlns:a16="http://schemas.microsoft.com/office/drawing/2014/main" id="{4D641040-4FE5-C3CD-4AA9-6D9B5B51266A}"/>
              </a:ext>
            </a:extLst>
          </p:cNvPr>
          <p:cNvGrpSpPr/>
          <p:nvPr/>
        </p:nvGrpSpPr>
        <p:grpSpPr>
          <a:xfrm>
            <a:off x="7739567" y="1282684"/>
            <a:ext cx="4175419" cy="1785438"/>
            <a:chOff x="624392" y="4704819"/>
            <a:chExt cx="4175419" cy="1785438"/>
          </a:xfrm>
        </p:grpSpPr>
        <p:pic>
          <p:nvPicPr>
            <p:cNvPr id="5" name="Picture 4">
              <a:extLst>
                <a:ext uri="{FF2B5EF4-FFF2-40B4-BE49-F238E27FC236}">
                  <a16:creationId xmlns:a16="http://schemas.microsoft.com/office/drawing/2014/main" id="{6391FE93-A7EE-D6BC-FB12-B6D456C503E4}"/>
                </a:ext>
              </a:extLst>
            </p:cNvPr>
            <p:cNvPicPr>
              <a:picLocks noChangeAspect="1"/>
            </p:cNvPicPr>
            <p:nvPr/>
          </p:nvPicPr>
          <p:blipFill>
            <a:blip r:embed="rId2"/>
            <a:stretch>
              <a:fillRect/>
            </a:stretch>
          </p:blipFill>
          <p:spPr>
            <a:xfrm>
              <a:off x="652548" y="4704819"/>
              <a:ext cx="981769" cy="1117797"/>
            </a:xfrm>
            <a:prstGeom prst="rect">
              <a:avLst/>
            </a:prstGeom>
          </p:spPr>
        </p:pic>
        <p:sp>
          <p:nvSpPr>
            <p:cNvPr id="6" name="TextBox 5">
              <a:extLst>
                <a:ext uri="{FF2B5EF4-FFF2-40B4-BE49-F238E27FC236}">
                  <a16:creationId xmlns:a16="http://schemas.microsoft.com/office/drawing/2014/main" id="{E5AB1CB4-C9DC-27BA-F7AA-5DAFC8A6F830}"/>
                </a:ext>
              </a:extLst>
            </p:cNvPr>
            <p:cNvSpPr txBox="1"/>
            <p:nvPr/>
          </p:nvSpPr>
          <p:spPr>
            <a:xfrm>
              <a:off x="624392" y="5859610"/>
              <a:ext cx="4175419" cy="630647"/>
            </a:xfrm>
            <a:prstGeom prst="rect">
              <a:avLst/>
            </a:prstGeom>
            <a:solidFill>
              <a:schemeClr val="accent4">
                <a:lumMod val="20000"/>
                <a:lumOff val="80000"/>
              </a:schemeClr>
            </a:solidFill>
          </p:spPr>
          <p:txBody>
            <a:bodyPr wrap="square" rtlCol="0">
              <a:spAutoFit/>
            </a:bodyPr>
            <a:lstStyle/>
            <a:p>
              <a:pPr algn="ctr"/>
              <a:r>
                <a:rPr lang="en-US" b="1" i="1" dirty="0"/>
                <a:t>Clause 10.9.1, 10.9.2 &amp; 10.10.5, Sample Column Longitudinal Bar Ratio</a:t>
              </a:r>
            </a:p>
          </p:txBody>
        </p:sp>
        <p:cxnSp>
          <p:nvCxnSpPr>
            <p:cNvPr id="7" name="Straight Arrow Connector 6">
              <a:extLst>
                <a:ext uri="{FF2B5EF4-FFF2-40B4-BE49-F238E27FC236}">
                  <a16:creationId xmlns:a16="http://schemas.microsoft.com/office/drawing/2014/main" id="{F5E1A404-F4D1-31F3-6C43-A88B46AEB477}"/>
                </a:ext>
              </a:extLst>
            </p:cNvPr>
            <p:cNvCxnSpPr>
              <a:cxnSpLocks/>
            </p:cNvCxnSpPr>
            <p:nvPr/>
          </p:nvCxnSpPr>
          <p:spPr>
            <a:xfrm>
              <a:off x="1475470" y="4860410"/>
              <a:ext cx="354235" cy="7620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FCCD06-FC9E-4CC0-B2A3-A3283A451AB1}"/>
                </a:ext>
              </a:extLst>
            </p:cNvPr>
            <p:cNvSpPr txBox="1"/>
            <p:nvPr/>
          </p:nvSpPr>
          <p:spPr>
            <a:xfrm>
              <a:off x="1848846" y="4834497"/>
              <a:ext cx="2950965" cy="954107"/>
            </a:xfrm>
            <a:prstGeom prst="rect">
              <a:avLst/>
            </a:prstGeom>
            <a:noFill/>
          </p:spPr>
          <p:txBody>
            <a:bodyPr wrap="square" rtlCol="0">
              <a:spAutoFit/>
            </a:bodyPr>
            <a:lstStyle/>
            <a:p>
              <a:r>
                <a:rPr lang="en-US" sz="1400" dirty="0"/>
                <a:t>Area of longitudinal </a:t>
              </a:r>
              <a:r>
                <a:rPr lang="en-US" sz="1400" dirty="0" err="1"/>
                <a:t>reinf</a:t>
              </a:r>
              <a:r>
                <a:rPr lang="en-US" sz="1400" dirty="0"/>
                <a:t>:</a:t>
              </a:r>
            </a:p>
            <a:p>
              <a:r>
                <a:rPr lang="en-US" sz="1400" dirty="0"/>
                <a:t>Min 0.01*Ag (full strength col)</a:t>
              </a:r>
            </a:p>
            <a:p>
              <a:r>
                <a:rPr lang="en-US" sz="1400" dirty="0"/>
                <a:t>Max 0.08*Ag (even 4% hard to place)</a:t>
              </a:r>
            </a:p>
            <a:p>
              <a:r>
                <a:rPr lang="en-US" sz="1400" dirty="0"/>
                <a:t>Min 0.005*Ag (reduced strength)</a:t>
              </a:r>
            </a:p>
          </p:txBody>
        </p:sp>
      </p:grpSp>
      <p:grpSp>
        <p:nvGrpSpPr>
          <p:cNvPr id="20" name="Group 19">
            <a:extLst>
              <a:ext uri="{FF2B5EF4-FFF2-40B4-BE49-F238E27FC236}">
                <a16:creationId xmlns:a16="http://schemas.microsoft.com/office/drawing/2014/main" id="{1B94013F-0608-467B-237C-B73C8CBC9271}"/>
              </a:ext>
            </a:extLst>
          </p:cNvPr>
          <p:cNvGrpSpPr/>
          <p:nvPr/>
        </p:nvGrpSpPr>
        <p:grpSpPr>
          <a:xfrm>
            <a:off x="7759588" y="3246085"/>
            <a:ext cx="4155398" cy="3030896"/>
            <a:chOff x="7759588" y="3398485"/>
            <a:chExt cx="4155398" cy="3030896"/>
          </a:xfrm>
        </p:grpSpPr>
        <p:grpSp>
          <p:nvGrpSpPr>
            <p:cNvPr id="12" name="Group 11">
              <a:extLst>
                <a:ext uri="{FF2B5EF4-FFF2-40B4-BE49-F238E27FC236}">
                  <a16:creationId xmlns:a16="http://schemas.microsoft.com/office/drawing/2014/main" id="{227FB19B-9DF1-B324-3F71-8C4E4C9814C5}"/>
                </a:ext>
              </a:extLst>
            </p:cNvPr>
            <p:cNvGrpSpPr/>
            <p:nvPr/>
          </p:nvGrpSpPr>
          <p:grpSpPr>
            <a:xfrm>
              <a:off x="7759588" y="3398485"/>
              <a:ext cx="4155398" cy="3030896"/>
              <a:chOff x="7692913" y="3465160"/>
              <a:chExt cx="4155398" cy="3030896"/>
            </a:xfrm>
          </p:grpSpPr>
          <p:pic>
            <p:nvPicPr>
              <p:cNvPr id="13" name="Picture 12">
                <a:extLst>
                  <a:ext uri="{FF2B5EF4-FFF2-40B4-BE49-F238E27FC236}">
                    <a16:creationId xmlns:a16="http://schemas.microsoft.com/office/drawing/2014/main" id="{E8186EBD-DE6C-9A78-3D86-5CAE0504034D}"/>
                  </a:ext>
                </a:extLst>
              </p:cNvPr>
              <p:cNvPicPr>
                <a:picLocks noChangeAspect="1"/>
              </p:cNvPicPr>
              <p:nvPr/>
            </p:nvPicPr>
            <p:blipFill rotWithShape="1">
              <a:blip r:embed="rId3"/>
              <a:srcRect l="19252" t="-1" b="38403"/>
              <a:stretch/>
            </p:blipFill>
            <p:spPr>
              <a:xfrm>
                <a:off x="7750063" y="3465160"/>
                <a:ext cx="3957522" cy="2329625"/>
              </a:xfrm>
              <a:prstGeom prst="rect">
                <a:avLst/>
              </a:prstGeom>
            </p:spPr>
          </p:pic>
          <p:sp>
            <p:nvSpPr>
              <p:cNvPr id="14" name="TextBox 13">
                <a:extLst>
                  <a:ext uri="{FF2B5EF4-FFF2-40B4-BE49-F238E27FC236}">
                    <a16:creationId xmlns:a16="http://schemas.microsoft.com/office/drawing/2014/main" id="{8D72EB70-6485-7B15-01A3-5A8934C87147}"/>
                  </a:ext>
                </a:extLst>
              </p:cNvPr>
              <p:cNvSpPr txBox="1"/>
              <p:nvPr/>
            </p:nvSpPr>
            <p:spPr>
              <a:xfrm>
                <a:off x="7692913" y="5849725"/>
                <a:ext cx="4155398" cy="646331"/>
              </a:xfrm>
              <a:prstGeom prst="rect">
                <a:avLst/>
              </a:prstGeom>
              <a:solidFill>
                <a:schemeClr val="accent4">
                  <a:lumMod val="20000"/>
                  <a:lumOff val="80000"/>
                </a:schemeClr>
              </a:solidFill>
            </p:spPr>
            <p:txBody>
              <a:bodyPr wrap="square" rtlCol="0">
                <a:spAutoFit/>
              </a:bodyPr>
              <a:lstStyle/>
              <a:p>
                <a:pPr algn="ctr"/>
                <a:r>
                  <a:rPr lang="en-US" b="1" i="1" dirty="0"/>
                  <a:t>Clause 7.6.5.8, Min </a:t>
                </a:r>
                <a:r>
                  <a:rPr lang="en-US" b="1" i="1" dirty="0" err="1"/>
                  <a:t>Reinf</a:t>
                </a:r>
                <a:r>
                  <a:rPr lang="en-US" b="1" i="1" dirty="0"/>
                  <a:t> Top of Column or Pier for Anchors</a:t>
                </a:r>
              </a:p>
            </p:txBody>
          </p:sp>
        </p:grpSp>
        <p:cxnSp>
          <p:nvCxnSpPr>
            <p:cNvPr id="17" name="Straight Arrow Connector 16">
              <a:extLst>
                <a:ext uri="{FF2B5EF4-FFF2-40B4-BE49-F238E27FC236}">
                  <a16:creationId xmlns:a16="http://schemas.microsoft.com/office/drawing/2014/main" id="{767DB3F8-188C-138E-8076-C19D31F1182F}"/>
                </a:ext>
              </a:extLst>
            </p:cNvPr>
            <p:cNvCxnSpPr>
              <a:cxnSpLocks/>
              <a:endCxn id="18" idx="1"/>
            </p:cNvCxnSpPr>
            <p:nvPr/>
          </p:nvCxnSpPr>
          <p:spPr>
            <a:xfrm flipV="1">
              <a:off x="8779669" y="4309451"/>
              <a:ext cx="675474" cy="95862"/>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E84AC6-2B4C-7621-B4DF-CE7A57C1DA5F}"/>
                </a:ext>
              </a:extLst>
            </p:cNvPr>
            <p:cNvSpPr txBox="1"/>
            <p:nvPr/>
          </p:nvSpPr>
          <p:spPr>
            <a:xfrm>
              <a:off x="9455143" y="4155562"/>
              <a:ext cx="2438814" cy="307777"/>
            </a:xfrm>
            <a:prstGeom prst="rect">
              <a:avLst/>
            </a:prstGeom>
            <a:noFill/>
          </p:spPr>
          <p:txBody>
            <a:bodyPr wrap="square" rtlCol="0">
              <a:spAutoFit/>
            </a:bodyPr>
            <a:lstStyle/>
            <a:p>
              <a:r>
                <a:rPr lang="en-US" sz="1400" dirty="0"/>
                <a:t>Min (2) 10M within top 5” pier</a:t>
              </a:r>
            </a:p>
          </p:txBody>
        </p:sp>
      </p:grpSp>
    </p:spTree>
    <p:extLst>
      <p:ext uri="{BB962C8B-B14F-4D97-AF65-F5344CB8AC3E}">
        <p14:creationId xmlns:p14="http://schemas.microsoft.com/office/powerpoint/2010/main" val="394985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animEffect transition="in" filter="fade">
                                      <p:cBhvr>
                                        <p:cTn id="48" dur="500"/>
                                        <p:tgtEl>
                                          <p:spTgt spid="3">
                                            <p:txEl>
                                              <p:pRg st="12" end="1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Spacing &amp; Area of Reinforcement Flexural Members</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a:xfrm>
            <a:off x="527685" y="1291472"/>
            <a:ext cx="8063865" cy="5170818"/>
          </a:xfrm>
        </p:spPr>
        <p:txBody>
          <a:bodyPr/>
          <a:lstStyle/>
          <a:p>
            <a:r>
              <a:rPr lang="en-US" dirty="0"/>
              <a:t>Flexural members</a:t>
            </a:r>
          </a:p>
          <a:p>
            <a:pPr lvl="1"/>
            <a:r>
              <a:rPr lang="en-US" dirty="0"/>
              <a:t>CSA A23.3, cl 10.5.1.1</a:t>
            </a:r>
          </a:p>
          <a:p>
            <a:pPr lvl="2"/>
            <a:r>
              <a:rPr lang="en-US" dirty="0"/>
              <a:t>min </a:t>
            </a:r>
            <a:r>
              <a:rPr lang="en-US" dirty="0" err="1"/>
              <a:t>reinf</a:t>
            </a:r>
            <a:r>
              <a:rPr lang="en-US" dirty="0"/>
              <a:t> area so that </a:t>
            </a:r>
            <a:r>
              <a:rPr lang="en-US" dirty="0" err="1"/>
              <a:t>Mr</a:t>
            </a:r>
            <a:r>
              <a:rPr lang="en-US" dirty="0"/>
              <a:t> &gt;= 1.2*</a:t>
            </a:r>
            <a:r>
              <a:rPr lang="en-US" dirty="0" err="1"/>
              <a:t>Mcr</a:t>
            </a:r>
            <a:r>
              <a:rPr lang="en-US" dirty="0"/>
              <a:t> </a:t>
            </a:r>
          </a:p>
          <a:p>
            <a:pPr lvl="2"/>
            <a:r>
              <a:rPr lang="en-US" dirty="0"/>
              <a:t>Prevent brittle failure at first cracking with post-cracking strength</a:t>
            </a:r>
          </a:p>
          <a:p>
            <a:pPr lvl="1"/>
            <a:r>
              <a:rPr lang="en-US" dirty="0"/>
              <a:t>CSA A23.3, cl 10.5.1.2</a:t>
            </a:r>
          </a:p>
          <a:p>
            <a:pPr lvl="2"/>
            <a:r>
              <a:rPr lang="en-US" dirty="0"/>
              <a:t>In lieu of 10.5.1.1, min area steel for </a:t>
            </a:r>
            <a:r>
              <a:rPr lang="en-US" dirty="0" err="1"/>
              <a:t>Mr</a:t>
            </a:r>
            <a:r>
              <a:rPr lang="en-US" dirty="0"/>
              <a:t> &gt; 1.33*</a:t>
            </a:r>
            <a:r>
              <a:rPr lang="en-US" dirty="0" err="1"/>
              <a:t>Mf</a:t>
            </a:r>
            <a:endParaRPr lang="en-US" dirty="0"/>
          </a:p>
          <a:p>
            <a:pPr lvl="1"/>
            <a:r>
              <a:rPr lang="en-US" dirty="0"/>
              <a:t>CSA A23.3, cl 10.6.1</a:t>
            </a:r>
          </a:p>
          <a:p>
            <a:pPr lvl="2"/>
            <a:r>
              <a:rPr lang="en-US" dirty="0"/>
              <a:t>Min tension steel so Z limit met</a:t>
            </a:r>
          </a:p>
          <a:p>
            <a:pPr lvl="2"/>
            <a:r>
              <a:rPr lang="en-US" dirty="0"/>
              <a:t>Different requirements for different crack control tolerances</a:t>
            </a:r>
          </a:p>
          <a:p>
            <a:pPr marL="201168" lvl="1" indent="0">
              <a:buNone/>
            </a:pPr>
            <a:endParaRPr lang="en-US" dirty="0"/>
          </a:p>
        </p:txBody>
      </p:sp>
    </p:spTree>
    <p:extLst>
      <p:ext uri="{BB962C8B-B14F-4D97-AF65-F5344CB8AC3E}">
        <p14:creationId xmlns:p14="http://schemas.microsoft.com/office/powerpoint/2010/main" val="310284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99-AB80-18AA-54B6-43E645736E89}"/>
              </a:ext>
            </a:extLst>
          </p:cNvPr>
          <p:cNvSpPr>
            <a:spLocks noGrp="1"/>
          </p:cNvSpPr>
          <p:nvPr>
            <p:ph type="title"/>
          </p:nvPr>
        </p:nvSpPr>
        <p:spPr/>
        <p:txBody>
          <a:bodyPr/>
          <a:lstStyle/>
          <a:p>
            <a:r>
              <a:rPr lang="en-US" dirty="0"/>
              <a:t>Spacing &amp; Area of Reinforcement Beams</a:t>
            </a:r>
          </a:p>
        </p:txBody>
      </p:sp>
      <p:sp>
        <p:nvSpPr>
          <p:cNvPr id="3" name="Content Placeholder 2">
            <a:extLst>
              <a:ext uri="{FF2B5EF4-FFF2-40B4-BE49-F238E27FC236}">
                <a16:creationId xmlns:a16="http://schemas.microsoft.com/office/drawing/2014/main" id="{BD61A78C-DE03-60B0-B783-39970980CE6B}"/>
              </a:ext>
            </a:extLst>
          </p:cNvPr>
          <p:cNvSpPr>
            <a:spLocks noGrp="1"/>
          </p:cNvSpPr>
          <p:nvPr>
            <p:ph idx="1"/>
          </p:nvPr>
        </p:nvSpPr>
        <p:spPr>
          <a:xfrm>
            <a:off x="527685" y="1291472"/>
            <a:ext cx="8063865" cy="5170818"/>
          </a:xfrm>
        </p:spPr>
        <p:txBody>
          <a:bodyPr/>
          <a:lstStyle/>
          <a:p>
            <a:r>
              <a:rPr lang="en-US" dirty="0"/>
              <a:t>Beams</a:t>
            </a:r>
          </a:p>
          <a:p>
            <a:pPr lvl="1"/>
            <a:r>
              <a:rPr lang="en-US" dirty="0"/>
              <a:t>CSA A23.3, cl 7.6.6.1</a:t>
            </a:r>
          </a:p>
          <a:p>
            <a:pPr lvl="2"/>
            <a:r>
              <a:rPr lang="en-US" dirty="0"/>
              <a:t>Beam </a:t>
            </a:r>
            <a:r>
              <a:rPr lang="en-US" dirty="0" err="1"/>
              <a:t>compr</a:t>
            </a:r>
            <a:r>
              <a:rPr lang="en-US" dirty="0"/>
              <a:t> </a:t>
            </a:r>
            <a:r>
              <a:rPr lang="en-US" dirty="0" err="1"/>
              <a:t>reinf</a:t>
            </a:r>
            <a:r>
              <a:rPr lang="en-US" dirty="0"/>
              <a:t> enclosed by ties meeting </a:t>
            </a:r>
            <a:r>
              <a:rPr lang="en-US" dirty="0" err="1"/>
              <a:t>compr</a:t>
            </a:r>
            <a:r>
              <a:rPr lang="en-US" dirty="0"/>
              <a:t> member tie requirements</a:t>
            </a:r>
          </a:p>
          <a:p>
            <a:pPr lvl="2"/>
            <a:r>
              <a:rPr lang="en-US" dirty="0"/>
              <a:t>To laterally support compress bars from outwards buckling</a:t>
            </a:r>
          </a:p>
          <a:p>
            <a:pPr lvl="1"/>
            <a:r>
              <a:rPr lang="en-US" dirty="0"/>
              <a:t>CSA A23.3, cl 10.5.1.2</a:t>
            </a:r>
          </a:p>
          <a:p>
            <a:pPr lvl="2"/>
            <a:r>
              <a:rPr lang="en-US" dirty="0"/>
              <a:t>In lieu of 10.5.1.1, beams min area steel = 0.2*sqrt(</a:t>
            </a:r>
            <a:r>
              <a:rPr lang="en-US" dirty="0" err="1"/>
              <a:t>f’c</a:t>
            </a:r>
            <a:r>
              <a:rPr lang="en-US" dirty="0"/>
              <a:t>)*(width tens zone)*h/</a:t>
            </a:r>
            <a:r>
              <a:rPr lang="en-US" dirty="0" err="1"/>
              <a:t>fy</a:t>
            </a:r>
            <a:endParaRPr lang="en-US" dirty="0"/>
          </a:p>
          <a:p>
            <a:pPr lvl="1"/>
            <a:r>
              <a:rPr lang="en-US" dirty="0"/>
              <a:t>CSA A23.3, cl 10.6.2</a:t>
            </a:r>
          </a:p>
          <a:p>
            <a:pPr lvl="2"/>
            <a:r>
              <a:rPr lang="en-US" dirty="0"/>
              <a:t>Beams overall depth = h &gt; 750mm=30” shall have uniformly spaced skin reinforcement </a:t>
            </a:r>
          </a:p>
          <a:p>
            <a:pPr lvl="2"/>
            <a:r>
              <a:rPr lang="en-US" dirty="0"/>
              <a:t>Rebar close to principal </a:t>
            </a:r>
            <a:r>
              <a:rPr lang="en-US" dirty="0" err="1"/>
              <a:t>reinf</a:t>
            </a:r>
            <a:r>
              <a:rPr lang="en-US" dirty="0"/>
              <a:t> over distance = 0.5*h-2*(h-d)</a:t>
            </a:r>
          </a:p>
          <a:p>
            <a:pPr lvl="2"/>
            <a:r>
              <a:rPr lang="en-US" dirty="0"/>
              <a:t>Area of skin rebar = rho </a:t>
            </a:r>
            <a:r>
              <a:rPr lang="en-US" dirty="0" err="1"/>
              <a:t>sk</a:t>
            </a:r>
            <a:r>
              <a:rPr lang="en-US" dirty="0"/>
              <a:t> * </a:t>
            </a:r>
            <a:r>
              <a:rPr lang="en-US" dirty="0" err="1"/>
              <a:t>Acs</a:t>
            </a:r>
            <a:r>
              <a:rPr lang="en-US" dirty="0"/>
              <a:t> </a:t>
            </a:r>
          </a:p>
          <a:p>
            <a:pPr lvl="3"/>
            <a:r>
              <a:rPr lang="en-US" dirty="0"/>
              <a:t>rho </a:t>
            </a:r>
            <a:r>
              <a:rPr lang="en-US" dirty="0" err="1"/>
              <a:t>sk</a:t>
            </a:r>
            <a:r>
              <a:rPr lang="en-US" dirty="0"/>
              <a:t> interior = 0.008, exterior = 0.01</a:t>
            </a:r>
          </a:p>
          <a:p>
            <a:pPr lvl="2"/>
            <a:r>
              <a:rPr lang="en-US" dirty="0"/>
              <a:t>Max spacing skin </a:t>
            </a:r>
            <a:r>
              <a:rPr lang="en-US" dirty="0" err="1"/>
              <a:t>reinf</a:t>
            </a:r>
            <a:r>
              <a:rPr lang="en-US" dirty="0"/>
              <a:t> = 200mm = 8”</a:t>
            </a:r>
          </a:p>
          <a:p>
            <a:pPr marL="201168" lvl="1" indent="0">
              <a:buNone/>
            </a:pPr>
            <a:endParaRPr lang="en-US" dirty="0"/>
          </a:p>
        </p:txBody>
      </p:sp>
      <p:grpSp>
        <p:nvGrpSpPr>
          <p:cNvPr id="10" name="Group 9">
            <a:extLst>
              <a:ext uri="{FF2B5EF4-FFF2-40B4-BE49-F238E27FC236}">
                <a16:creationId xmlns:a16="http://schemas.microsoft.com/office/drawing/2014/main" id="{FD5B1A01-3B7C-A169-083C-0F188B6851AD}"/>
              </a:ext>
            </a:extLst>
          </p:cNvPr>
          <p:cNvGrpSpPr/>
          <p:nvPr/>
        </p:nvGrpSpPr>
        <p:grpSpPr>
          <a:xfrm>
            <a:off x="8725477" y="1365409"/>
            <a:ext cx="2973467" cy="1718397"/>
            <a:chOff x="8573074" y="1365409"/>
            <a:chExt cx="2973467" cy="1718397"/>
          </a:xfrm>
        </p:grpSpPr>
        <p:grpSp>
          <p:nvGrpSpPr>
            <p:cNvPr id="4" name="Group 3">
              <a:extLst>
                <a:ext uri="{FF2B5EF4-FFF2-40B4-BE49-F238E27FC236}">
                  <a16:creationId xmlns:a16="http://schemas.microsoft.com/office/drawing/2014/main" id="{EB223545-A02D-B573-6001-9BA27748EBC0}"/>
                </a:ext>
              </a:extLst>
            </p:cNvPr>
            <p:cNvGrpSpPr/>
            <p:nvPr/>
          </p:nvGrpSpPr>
          <p:grpSpPr>
            <a:xfrm>
              <a:off x="8573074" y="1365409"/>
              <a:ext cx="2973467" cy="1718397"/>
              <a:chOff x="624392" y="4787544"/>
              <a:chExt cx="3957686" cy="1718397"/>
            </a:xfrm>
          </p:grpSpPr>
          <p:pic>
            <p:nvPicPr>
              <p:cNvPr id="5" name="Picture 4">
                <a:extLst>
                  <a:ext uri="{FF2B5EF4-FFF2-40B4-BE49-F238E27FC236}">
                    <a16:creationId xmlns:a16="http://schemas.microsoft.com/office/drawing/2014/main" id="{3641C2EF-D73C-FC18-1CA9-F320A2F2B7EC}"/>
                  </a:ext>
                </a:extLst>
              </p:cNvPr>
              <p:cNvPicPr>
                <a:picLocks noChangeAspect="1"/>
              </p:cNvPicPr>
              <p:nvPr/>
            </p:nvPicPr>
            <p:blipFill rotWithShape="1">
              <a:blip r:embed="rId2"/>
              <a:srcRect b="23539"/>
              <a:stretch/>
            </p:blipFill>
            <p:spPr>
              <a:xfrm>
                <a:off x="628815" y="4787544"/>
                <a:ext cx="1079947" cy="1052146"/>
              </a:xfrm>
              <a:prstGeom prst="rect">
                <a:avLst/>
              </a:prstGeom>
            </p:spPr>
          </p:pic>
          <p:sp>
            <p:nvSpPr>
              <p:cNvPr id="6" name="TextBox 5">
                <a:extLst>
                  <a:ext uri="{FF2B5EF4-FFF2-40B4-BE49-F238E27FC236}">
                    <a16:creationId xmlns:a16="http://schemas.microsoft.com/office/drawing/2014/main" id="{A0520B94-1BD3-937F-78AC-05365CC6C60F}"/>
                  </a:ext>
                </a:extLst>
              </p:cNvPr>
              <p:cNvSpPr txBox="1"/>
              <p:nvPr/>
            </p:nvSpPr>
            <p:spPr>
              <a:xfrm>
                <a:off x="624392" y="5859610"/>
                <a:ext cx="3957686" cy="646331"/>
              </a:xfrm>
              <a:prstGeom prst="rect">
                <a:avLst/>
              </a:prstGeom>
              <a:solidFill>
                <a:schemeClr val="accent4">
                  <a:lumMod val="20000"/>
                  <a:lumOff val="80000"/>
                </a:schemeClr>
              </a:solidFill>
            </p:spPr>
            <p:txBody>
              <a:bodyPr wrap="square" rtlCol="0">
                <a:spAutoFit/>
              </a:bodyPr>
              <a:lstStyle/>
              <a:p>
                <a:pPr algn="ctr"/>
                <a:r>
                  <a:rPr lang="en-US" b="1" i="1" dirty="0"/>
                  <a:t>Clause 7.6.6.1, Sample Beam Compression Reinforcement</a:t>
                </a:r>
              </a:p>
            </p:txBody>
          </p:sp>
          <p:cxnSp>
            <p:nvCxnSpPr>
              <p:cNvPr id="7" name="Straight Arrow Connector 6">
                <a:extLst>
                  <a:ext uri="{FF2B5EF4-FFF2-40B4-BE49-F238E27FC236}">
                    <a16:creationId xmlns:a16="http://schemas.microsoft.com/office/drawing/2014/main" id="{3E202898-23A7-894D-BA37-79B1D7C0A8FB}"/>
                  </a:ext>
                </a:extLst>
              </p:cNvPr>
              <p:cNvCxnSpPr>
                <a:cxnSpLocks/>
              </p:cNvCxnSpPr>
              <p:nvPr/>
            </p:nvCxnSpPr>
            <p:spPr>
              <a:xfrm>
                <a:off x="1551538" y="4990960"/>
                <a:ext cx="354235" cy="7620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E5241E-A299-4012-00F1-2A93A5562FA8}"/>
                  </a:ext>
                </a:extLst>
              </p:cNvPr>
              <p:cNvSpPr txBox="1"/>
              <p:nvPr/>
            </p:nvSpPr>
            <p:spPr>
              <a:xfrm>
                <a:off x="1924913" y="4857467"/>
                <a:ext cx="2657165" cy="954107"/>
              </a:xfrm>
              <a:prstGeom prst="rect">
                <a:avLst/>
              </a:prstGeom>
              <a:noFill/>
            </p:spPr>
            <p:txBody>
              <a:bodyPr wrap="square" rtlCol="0">
                <a:spAutoFit/>
              </a:bodyPr>
              <a:lstStyle/>
              <a:p>
                <a:r>
                  <a:rPr lang="en-US" sz="1400" dirty="0"/>
                  <a:t>Compression </a:t>
                </a:r>
                <a:r>
                  <a:rPr lang="en-US" sz="1400" dirty="0" err="1"/>
                  <a:t>reinf</a:t>
                </a:r>
                <a:r>
                  <a:rPr lang="en-US" sz="1400" dirty="0"/>
                  <a:t> enclosed by ties meeting compress member </a:t>
                </a:r>
                <a:r>
                  <a:rPr lang="en-US" sz="1400" dirty="0" err="1"/>
                  <a:t>reinf</a:t>
                </a:r>
                <a:r>
                  <a:rPr lang="en-US" sz="1400" dirty="0"/>
                  <a:t> requirements</a:t>
                </a:r>
              </a:p>
            </p:txBody>
          </p:sp>
        </p:grpSp>
        <p:sp>
          <p:nvSpPr>
            <p:cNvPr id="9" name="Rectangle 8">
              <a:extLst>
                <a:ext uri="{FF2B5EF4-FFF2-40B4-BE49-F238E27FC236}">
                  <a16:creationId xmlns:a16="http://schemas.microsoft.com/office/drawing/2014/main" id="{28F38D55-C5C4-0D0B-52AC-178802E30F2E}"/>
                </a:ext>
              </a:extLst>
            </p:cNvPr>
            <p:cNvSpPr/>
            <p:nvPr/>
          </p:nvSpPr>
          <p:spPr>
            <a:xfrm>
              <a:off x="8700088" y="1771224"/>
              <a:ext cx="584851" cy="228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FAA0B47-5EBE-530D-65D6-424FBFBB53D2}"/>
              </a:ext>
            </a:extLst>
          </p:cNvPr>
          <p:cNvGrpSpPr/>
          <p:nvPr/>
        </p:nvGrpSpPr>
        <p:grpSpPr>
          <a:xfrm>
            <a:off x="8643999" y="3467333"/>
            <a:ext cx="3311457" cy="2655510"/>
            <a:chOff x="8643999" y="3467333"/>
            <a:chExt cx="3311457" cy="2655510"/>
          </a:xfrm>
        </p:grpSpPr>
        <p:pic>
          <p:nvPicPr>
            <p:cNvPr id="19" name="Picture 18">
              <a:extLst>
                <a:ext uri="{FF2B5EF4-FFF2-40B4-BE49-F238E27FC236}">
                  <a16:creationId xmlns:a16="http://schemas.microsoft.com/office/drawing/2014/main" id="{615801D0-6405-405B-3183-B7DBE573476D}"/>
                </a:ext>
              </a:extLst>
            </p:cNvPr>
            <p:cNvPicPr>
              <a:picLocks noChangeAspect="1"/>
            </p:cNvPicPr>
            <p:nvPr/>
          </p:nvPicPr>
          <p:blipFill>
            <a:blip r:embed="rId3"/>
            <a:stretch>
              <a:fillRect/>
            </a:stretch>
          </p:blipFill>
          <p:spPr>
            <a:xfrm>
              <a:off x="8654786" y="3467333"/>
              <a:ext cx="2822864" cy="1965614"/>
            </a:xfrm>
            <a:prstGeom prst="rect">
              <a:avLst/>
            </a:prstGeom>
          </p:spPr>
        </p:pic>
        <p:grpSp>
          <p:nvGrpSpPr>
            <p:cNvPr id="12" name="Group 11">
              <a:extLst>
                <a:ext uri="{FF2B5EF4-FFF2-40B4-BE49-F238E27FC236}">
                  <a16:creationId xmlns:a16="http://schemas.microsoft.com/office/drawing/2014/main" id="{3BFEF4DA-7E14-47D7-BBF8-D97D4C2D1351}"/>
                </a:ext>
              </a:extLst>
            </p:cNvPr>
            <p:cNvGrpSpPr/>
            <p:nvPr/>
          </p:nvGrpSpPr>
          <p:grpSpPr>
            <a:xfrm>
              <a:off x="8643999" y="4479892"/>
              <a:ext cx="3311457" cy="1642951"/>
              <a:chOff x="672591" y="4862990"/>
              <a:chExt cx="4407552" cy="1642951"/>
            </a:xfrm>
          </p:grpSpPr>
          <p:sp>
            <p:nvSpPr>
              <p:cNvPr id="15" name="TextBox 14">
                <a:extLst>
                  <a:ext uri="{FF2B5EF4-FFF2-40B4-BE49-F238E27FC236}">
                    <a16:creationId xmlns:a16="http://schemas.microsoft.com/office/drawing/2014/main" id="{B46A457B-2D27-F7AC-B0EB-3DC6D0A1C43D}"/>
                  </a:ext>
                </a:extLst>
              </p:cNvPr>
              <p:cNvSpPr txBox="1"/>
              <p:nvPr/>
            </p:nvSpPr>
            <p:spPr>
              <a:xfrm>
                <a:off x="672591" y="5859610"/>
                <a:ext cx="4407552" cy="646331"/>
              </a:xfrm>
              <a:prstGeom prst="rect">
                <a:avLst/>
              </a:prstGeom>
              <a:solidFill>
                <a:schemeClr val="accent4">
                  <a:lumMod val="20000"/>
                  <a:lumOff val="80000"/>
                </a:schemeClr>
              </a:solidFill>
            </p:spPr>
            <p:txBody>
              <a:bodyPr wrap="square" rtlCol="0">
                <a:spAutoFit/>
              </a:bodyPr>
              <a:lstStyle/>
              <a:p>
                <a:pPr algn="ctr"/>
                <a:r>
                  <a:rPr lang="en-US" b="1" i="1" dirty="0"/>
                  <a:t>Clause 10.6.2, Sample Deep Beam Skin Reinforcement</a:t>
                </a:r>
              </a:p>
            </p:txBody>
          </p:sp>
          <p:cxnSp>
            <p:nvCxnSpPr>
              <p:cNvPr id="16" name="Straight Arrow Connector 15">
                <a:extLst>
                  <a:ext uri="{FF2B5EF4-FFF2-40B4-BE49-F238E27FC236}">
                    <a16:creationId xmlns:a16="http://schemas.microsoft.com/office/drawing/2014/main" id="{913D2AE6-8E63-024F-0767-0C6BA3E2B847}"/>
                  </a:ext>
                </a:extLst>
              </p:cNvPr>
              <p:cNvCxnSpPr>
                <a:cxnSpLocks/>
                <a:endCxn id="17" idx="1"/>
              </p:cNvCxnSpPr>
              <p:nvPr/>
            </p:nvCxnSpPr>
            <p:spPr>
              <a:xfrm>
                <a:off x="2543110" y="5081847"/>
                <a:ext cx="492466" cy="26442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36ADDD3-2C14-15C3-DD5D-5ECDC51C35D4}"/>
                  </a:ext>
                </a:extLst>
              </p:cNvPr>
              <p:cNvSpPr txBox="1"/>
              <p:nvPr/>
            </p:nvSpPr>
            <p:spPr>
              <a:xfrm>
                <a:off x="3035576" y="4862990"/>
                <a:ext cx="1996368" cy="966571"/>
              </a:xfrm>
              <a:prstGeom prst="rect">
                <a:avLst/>
              </a:prstGeom>
              <a:noFill/>
            </p:spPr>
            <p:txBody>
              <a:bodyPr wrap="square" rtlCol="0">
                <a:spAutoFit/>
              </a:bodyPr>
              <a:lstStyle/>
              <a:p>
                <a:r>
                  <a:rPr lang="en-US" sz="1400" dirty="0"/>
                  <a:t>Skin </a:t>
                </a:r>
                <a:r>
                  <a:rPr lang="en-US" sz="1400" dirty="0" err="1"/>
                  <a:t>reinf</a:t>
                </a:r>
                <a:r>
                  <a:rPr lang="en-US" sz="1400" dirty="0"/>
                  <a:t> with area, spacing, and distance meeting clause 10.6.2</a:t>
                </a:r>
              </a:p>
            </p:txBody>
          </p:sp>
        </p:grpSp>
      </p:grpSp>
    </p:spTree>
    <p:extLst>
      <p:ext uri="{BB962C8B-B14F-4D97-AF65-F5344CB8AC3E}">
        <p14:creationId xmlns:p14="http://schemas.microsoft.com/office/powerpoint/2010/main" val="42769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5403C9C-395D-54C2-5618-3E10B983EA33}"/>
              </a:ext>
            </a:extLst>
          </p:cNvPr>
          <p:cNvGrpSpPr/>
          <p:nvPr/>
        </p:nvGrpSpPr>
        <p:grpSpPr>
          <a:xfrm>
            <a:off x="7332969" y="1435332"/>
            <a:ext cx="3957685" cy="4903540"/>
            <a:chOff x="5282493" y="1435332"/>
            <a:chExt cx="3957685" cy="4903540"/>
          </a:xfrm>
        </p:grpSpPr>
        <p:pic>
          <p:nvPicPr>
            <p:cNvPr id="7" name="Picture 6">
              <a:extLst>
                <a:ext uri="{FF2B5EF4-FFF2-40B4-BE49-F238E27FC236}">
                  <a16:creationId xmlns:a16="http://schemas.microsoft.com/office/drawing/2014/main" id="{345B7C7F-59C4-C7C1-90FE-6394E68B4B8E}"/>
                </a:ext>
              </a:extLst>
            </p:cNvPr>
            <p:cNvPicPr>
              <a:picLocks noChangeAspect="1"/>
            </p:cNvPicPr>
            <p:nvPr/>
          </p:nvPicPr>
          <p:blipFill>
            <a:blip r:embed="rId2"/>
            <a:stretch>
              <a:fillRect/>
            </a:stretch>
          </p:blipFill>
          <p:spPr>
            <a:xfrm>
              <a:off x="5836043" y="1435332"/>
              <a:ext cx="1631631" cy="4229358"/>
            </a:xfrm>
            <a:prstGeom prst="rect">
              <a:avLst/>
            </a:prstGeom>
          </p:spPr>
        </p:pic>
        <p:sp>
          <p:nvSpPr>
            <p:cNvPr id="22" name="TextBox 21">
              <a:extLst>
                <a:ext uri="{FF2B5EF4-FFF2-40B4-BE49-F238E27FC236}">
                  <a16:creationId xmlns:a16="http://schemas.microsoft.com/office/drawing/2014/main" id="{30B16B86-0176-9AAD-84CF-03165C43566F}"/>
                </a:ext>
              </a:extLst>
            </p:cNvPr>
            <p:cNvSpPr txBox="1"/>
            <p:nvPr/>
          </p:nvSpPr>
          <p:spPr>
            <a:xfrm>
              <a:off x="5282493" y="5692541"/>
              <a:ext cx="3957685" cy="646331"/>
            </a:xfrm>
            <a:prstGeom prst="rect">
              <a:avLst/>
            </a:prstGeom>
            <a:solidFill>
              <a:schemeClr val="accent4">
                <a:lumMod val="20000"/>
                <a:lumOff val="80000"/>
              </a:schemeClr>
            </a:solidFill>
          </p:spPr>
          <p:txBody>
            <a:bodyPr wrap="square" rtlCol="0">
              <a:spAutoFit/>
            </a:bodyPr>
            <a:lstStyle/>
            <a:p>
              <a:pPr algn="ctr"/>
              <a:r>
                <a:rPr lang="en-US" b="1" i="1" dirty="0"/>
                <a:t>Clause 7.4.1.2, 14.1.8.2, 14.1.8. &amp;  14.1.8.6, Sample Wall Reinforcement</a:t>
              </a:r>
            </a:p>
          </p:txBody>
        </p:sp>
      </p:grpSp>
      <p:sp>
        <p:nvSpPr>
          <p:cNvPr id="2" name="Title 1">
            <a:extLst>
              <a:ext uri="{FF2B5EF4-FFF2-40B4-BE49-F238E27FC236}">
                <a16:creationId xmlns:a16="http://schemas.microsoft.com/office/drawing/2014/main" id="{6248E45A-6067-B0C5-576E-69BFB2DEA3A5}"/>
              </a:ext>
            </a:extLst>
          </p:cNvPr>
          <p:cNvSpPr>
            <a:spLocks noGrp="1"/>
          </p:cNvSpPr>
          <p:nvPr>
            <p:ph type="title"/>
          </p:nvPr>
        </p:nvSpPr>
        <p:spPr/>
        <p:txBody>
          <a:bodyPr/>
          <a:lstStyle/>
          <a:p>
            <a:r>
              <a:rPr lang="en-US" dirty="0"/>
              <a:t>Spacing &amp; Area of Reinforcement Walls</a:t>
            </a:r>
          </a:p>
        </p:txBody>
      </p:sp>
      <p:sp>
        <p:nvSpPr>
          <p:cNvPr id="3" name="Content Placeholder 2">
            <a:extLst>
              <a:ext uri="{FF2B5EF4-FFF2-40B4-BE49-F238E27FC236}">
                <a16:creationId xmlns:a16="http://schemas.microsoft.com/office/drawing/2014/main" id="{5442F83C-3DC2-6531-CC3E-4761E6ED731F}"/>
              </a:ext>
            </a:extLst>
          </p:cNvPr>
          <p:cNvSpPr>
            <a:spLocks noGrp="1"/>
          </p:cNvSpPr>
          <p:nvPr>
            <p:ph idx="1"/>
          </p:nvPr>
        </p:nvSpPr>
        <p:spPr>
          <a:xfrm>
            <a:off x="527685" y="1291472"/>
            <a:ext cx="6805284" cy="5170818"/>
          </a:xfrm>
        </p:spPr>
        <p:txBody>
          <a:bodyPr/>
          <a:lstStyle/>
          <a:p>
            <a:r>
              <a:rPr lang="en-US" dirty="0"/>
              <a:t>Walls</a:t>
            </a:r>
          </a:p>
          <a:p>
            <a:pPr lvl="1"/>
            <a:r>
              <a:rPr lang="en-US" dirty="0"/>
              <a:t>CSA A23.3, cl 7.4.1.2 &amp; 14.1.8.4</a:t>
            </a:r>
          </a:p>
          <a:p>
            <a:pPr lvl="2"/>
            <a:r>
              <a:rPr lang="en-US" dirty="0"/>
              <a:t>max clear </a:t>
            </a:r>
            <a:r>
              <a:rPr lang="en-US" dirty="0" err="1"/>
              <a:t>dist</a:t>
            </a:r>
            <a:r>
              <a:rPr lang="en-US" dirty="0"/>
              <a:t> principal </a:t>
            </a:r>
            <a:r>
              <a:rPr lang="en-US" dirty="0" err="1"/>
              <a:t>reinf</a:t>
            </a:r>
            <a:r>
              <a:rPr lang="en-US" dirty="0"/>
              <a:t> = min(3*thickness, 500mm = 20″) </a:t>
            </a:r>
          </a:p>
          <a:p>
            <a:pPr lvl="1"/>
            <a:r>
              <a:rPr lang="en-US" dirty="0"/>
              <a:t>CSA A23.3, cl 14.1.8.2</a:t>
            </a:r>
          </a:p>
          <a:p>
            <a:pPr lvl="2"/>
            <a:r>
              <a:rPr lang="en-US" dirty="0"/>
              <a:t>max Ø of distributed vert and </a:t>
            </a:r>
            <a:r>
              <a:rPr lang="en-US" dirty="0" err="1"/>
              <a:t>horiz</a:t>
            </a:r>
            <a:r>
              <a:rPr lang="en-US" dirty="0"/>
              <a:t> </a:t>
            </a:r>
            <a:r>
              <a:rPr lang="en-US" dirty="0" err="1"/>
              <a:t>reinf</a:t>
            </a:r>
            <a:r>
              <a:rPr lang="en-US" dirty="0"/>
              <a:t> = Wall thickness / 10</a:t>
            </a:r>
          </a:p>
          <a:p>
            <a:pPr lvl="1"/>
            <a:r>
              <a:rPr lang="en-US" dirty="0"/>
              <a:t>CSA A23.3, cl 14.1.8.3</a:t>
            </a:r>
          </a:p>
          <a:p>
            <a:pPr lvl="2"/>
            <a:r>
              <a:rPr lang="en-US" dirty="0"/>
              <a:t>walls &gt;210mm = 8.25” thick and not retaining, </a:t>
            </a:r>
            <a:r>
              <a:rPr lang="en-US" dirty="0" err="1"/>
              <a:t>reinf</a:t>
            </a:r>
            <a:r>
              <a:rPr lang="en-US" dirty="0"/>
              <a:t> EW two layers placed within t/3 from each side of wall</a:t>
            </a:r>
          </a:p>
          <a:p>
            <a:pPr lvl="1"/>
            <a:r>
              <a:rPr lang="en-US" dirty="0"/>
              <a:t>CSA A23.3, cl 14.1.8.6</a:t>
            </a:r>
          </a:p>
          <a:p>
            <a:pPr lvl="2"/>
            <a:r>
              <a:rPr lang="pt-BR" dirty="0"/>
              <a:t>min area of horizontal steel = 0.002*Ag</a:t>
            </a:r>
          </a:p>
          <a:p>
            <a:pPr lvl="2"/>
            <a:r>
              <a:rPr lang="pt-BR" dirty="0"/>
              <a:t>This is total area, can consider both layers of reinforcement</a:t>
            </a:r>
            <a:endParaRPr lang="en-US" dirty="0"/>
          </a:p>
          <a:p>
            <a:endParaRPr lang="en-US" dirty="0"/>
          </a:p>
        </p:txBody>
      </p:sp>
      <p:grpSp>
        <p:nvGrpSpPr>
          <p:cNvPr id="24" name="Group 23">
            <a:extLst>
              <a:ext uri="{FF2B5EF4-FFF2-40B4-BE49-F238E27FC236}">
                <a16:creationId xmlns:a16="http://schemas.microsoft.com/office/drawing/2014/main" id="{A4F4854F-C8AD-5462-A17E-A62159D33B0B}"/>
              </a:ext>
            </a:extLst>
          </p:cNvPr>
          <p:cNvGrpSpPr/>
          <p:nvPr/>
        </p:nvGrpSpPr>
        <p:grpSpPr>
          <a:xfrm>
            <a:off x="9094269" y="2062157"/>
            <a:ext cx="2028619" cy="1144624"/>
            <a:chOff x="7043793" y="2062157"/>
            <a:chExt cx="2028619" cy="1144624"/>
          </a:xfrm>
        </p:grpSpPr>
        <p:cxnSp>
          <p:nvCxnSpPr>
            <p:cNvPr id="8" name="Straight Arrow Connector 7">
              <a:extLst>
                <a:ext uri="{FF2B5EF4-FFF2-40B4-BE49-F238E27FC236}">
                  <a16:creationId xmlns:a16="http://schemas.microsoft.com/office/drawing/2014/main" id="{1F9ECC42-32A1-7FED-CE1B-1D851D094C26}"/>
                </a:ext>
              </a:extLst>
            </p:cNvPr>
            <p:cNvCxnSpPr>
              <a:cxnSpLocks/>
              <a:endCxn id="9" idx="1"/>
            </p:cNvCxnSpPr>
            <p:nvPr/>
          </p:nvCxnSpPr>
          <p:spPr>
            <a:xfrm flipV="1">
              <a:off x="7043793" y="2634469"/>
              <a:ext cx="396987" cy="15574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879DBE-807B-09A3-1018-3787DB1EFCDE}"/>
                </a:ext>
              </a:extLst>
            </p:cNvPr>
            <p:cNvSpPr txBox="1"/>
            <p:nvPr/>
          </p:nvSpPr>
          <p:spPr>
            <a:xfrm>
              <a:off x="7440780" y="2062157"/>
              <a:ext cx="1631632" cy="1144624"/>
            </a:xfrm>
            <a:prstGeom prst="rect">
              <a:avLst/>
            </a:prstGeom>
            <a:noFill/>
          </p:spPr>
          <p:txBody>
            <a:bodyPr wrap="square" rtlCol="0">
              <a:spAutoFit/>
            </a:bodyPr>
            <a:lstStyle/>
            <a:p>
              <a:r>
                <a:rPr lang="en-US" sz="1400" dirty="0"/>
                <a:t>Principal </a:t>
              </a:r>
              <a:r>
                <a:rPr lang="en-US" sz="1400" dirty="0" err="1"/>
                <a:t>reinf</a:t>
              </a:r>
              <a:r>
                <a:rPr lang="en-US" sz="1400" dirty="0"/>
                <a:t> (wall spans vertically) max clear </a:t>
              </a:r>
              <a:r>
                <a:rPr lang="en-US" sz="1400" dirty="0" err="1"/>
                <a:t>dist</a:t>
              </a:r>
              <a:r>
                <a:rPr lang="en-US" sz="1400" dirty="0"/>
                <a:t> = min( 3*thickness,</a:t>
              </a:r>
              <a:br>
                <a:rPr lang="en-US" sz="1400" dirty="0"/>
              </a:br>
              <a:r>
                <a:rPr lang="en-US" sz="1400" dirty="0"/>
                <a:t>         500mm = 20″) </a:t>
              </a:r>
            </a:p>
            <a:p>
              <a:endParaRPr lang="en-US" sz="1400" dirty="0"/>
            </a:p>
          </p:txBody>
        </p:sp>
      </p:grpSp>
      <p:grpSp>
        <p:nvGrpSpPr>
          <p:cNvPr id="25" name="Group 24">
            <a:extLst>
              <a:ext uri="{FF2B5EF4-FFF2-40B4-BE49-F238E27FC236}">
                <a16:creationId xmlns:a16="http://schemas.microsoft.com/office/drawing/2014/main" id="{E826A92F-7A20-297E-060A-AE30177DC337}"/>
              </a:ext>
            </a:extLst>
          </p:cNvPr>
          <p:cNvGrpSpPr/>
          <p:nvPr/>
        </p:nvGrpSpPr>
        <p:grpSpPr>
          <a:xfrm>
            <a:off x="9094269" y="3250625"/>
            <a:ext cx="2334271" cy="738664"/>
            <a:chOff x="7043793" y="3250625"/>
            <a:chExt cx="2334271" cy="738664"/>
          </a:xfrm>
        </p:grpSpPr>
        <p:cxnSp>
          <p:nvCxnSpPr>
            <p:cNvPr id="11" name="Straight Arrow Connector 10">
              <a:extLst>
                <a:ext uri="{FF2B5EF4-FFF2-40B4-BE49-F238E27FC236}">
                  <a16:creationId xmlns:a16="http://schemas.microsoft.com/office/drawing/2014/main" id="{2BB557A4-CFC0-ED16-3D52-A8D195A8C225}"/>
                </a:ext>
              </a:extLst>
            </p:cNvPr>
            <p:cNvCxnSpPr>
              <a:cxnSpLocks/>
            </p:cNvCxnSpPr>
            <p:nvPr/>
          </p:nvCxnSpPr>
          <p:spPr>
            <a:xfrm flipV="1">
              <a:off x="7091363" y="3624719"/>
              <a:ext cx="349417" cy="137654"/>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53454A-7780-A183-78DA-D60AA6CECFA4}"/>
                </a:ext>
              </a:extLst>
            </p:cNvPr>
            <p:cNvSpPr txBox="1"/>
            <p:nvPr/>
          </p:nvSpPr>
          <p:spPr>
            <a:xfrm>
              <a:off x="7450725" y="3250625"/>
              <a:ext cx="1927339" cy="738664"/>
            </a:xfrm>
            <a:prstGeom prst="rect">
              <a:avLst/>
            </a:prstGeom>
            <a:noFill/>
          </p:spPr>
          <p:txBody>
            <a:bodyPr wrap="square" rtlCol="0">
              <a:spAutoFit/>
            </a:bodyPr>
            <a:lstStyle/>
            <a:p>
              <a:r>
                <a:rPr lang="en-US" sz="1400" dirty="0"/>
                <a:t>max Ø of distributed vert and </a:t>
              </a:r>
              <a:r>
                <a:rPr lang="en-US" sz="1400" dirty="0" err="1"/>
                <a:t>horiz</a:t>
              </a:r>
              <a:r>
                <a:rPr lang="en-US" sz="1400" dirty="0"/>
                <a:t> </a:t>
              </a:r>
              <a:r>
                <a:rPr lang="en-US" sz="1400" dirty="0" err="1"/>
                <a:t>reinf</a:t>
              </a:r>
              <a:r>
                <a:rPr lang="en-US" sz="1400" dirty="0"/>
                <a:t> = Wall thick / 10</a:t>
              </a:r>
            </a:p>
          </p:txBody>
        </p:sp>
        <p:cxnSp>
          <p:nvCxnSpPr>
            <p:cNvPr id="14" name="Straight Arrow Connector 13">
              <a:extLst>
                <a:ext uri="{FF2B5EF4-FFF2-40B4-BE49-F238E27FC236}">
                  <a16:creationId xmlns:a16="http://schemas.microsoft.com/office/drawing/2014/main" id="{363C44F4-5C2E-95ED-0960-FCC0A81D0D72}"/>
                </a:ext>
              </a:extLst>
            </p:cNvPr>
            <p:cNvCxnSpPr>
              <a:cxnSpLocks/>
            </p:cNvCxnSpPr>
            <p:nvPr/>
          </p:nvCxnSpPr>
          <p:spPr>
            <a:xfrm flipV="1">
              <a:off x="7043793" y="3624719"/>
              <a:ext cx="396987" cy="4290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BDB74C4-95AF-19BC-88EE-BAD40A5DD939}"/>
              </a:ext>
            </a:extLst>
          </p:cNvPr>
          <p:cNvGrpSpPr/>
          <p:nvPr/>
        </p:nvGrpSpPr>
        <p:grpSpPr>
          <a:xfrm>
            <a:off x="8997529" y="4019729"/>
            <a:ext cx="2421486" cy="738664"/>
            <a:chOff x="6947053" y="4019729"/>
            <a:chExt cx="2421486" cy="738664"/>
          </a:xfrm>
        </p:grpSpPr>
        <p:cxnSp>
          <p:nvCxnSpPr>
            <p:cNvPr id="16" name="Straight Arrow Connector 15">
              <a:extLst>
                <a:ext uri="{FF2B5EF4-FFF2-40B4-BE49-F238E27FC236}">
                  <a16:creationId xmlns:a16="http://schemas.microsoft.com/office/drawing/2014/main" id="{916847A4-2FCC-168F-D902-15D281807A10}"/>
                </a:ext>
              </a:extLst>
            </p:cNvPr>
            <p:cNvCxnSpPr>
              <a:cxnSpLocks/>
            </p:cNvCxnSpPr>
            <p:nvPr/>
          </p:nvCxnSpPr>
          <p:spPr>
            <a:xfrm flipV="1">
              <a:off x="6947053" y="4404540"/>
              <a:ext cx="246497" cy="2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9144C3-4D5B-F569-831C-7A2C9F07E1A1}"/>
                </a:ext>
              </a:extLst>
            </p:cNvPr>
            <p:cNvSpPr txBox="1"/>
            <p:nvPr/>
          </p:nvSpPr>
          <p:spPr>
            <a:xfrm>
              <a:off x="7441200" y="4019729"/>
              <a:ext cx="1927339" cy="738664"/>
            </a:xfrm>
            <a:prstGeom prst="rect">
              <a:avLst/>
            </a:prstGeom>
            <a:noFill/>
          </p:spPr>
          <p:txBody>
            <a:bodyPr wrap="square" rtlCol="0">
              <a:spAutoFit/>
            </a:bodyPr>
            <a:lstStyle/>
            <a:p>
              <a:r>
                <a:rPr lang="en-US" sz="1400" dirty="0"/>
                <a:t>Wall not retaining but &lt; 8.25” thick (only one layer </a:t>
              </a:r>
              <a:r>
                <a:rPr lang="en-US" sz="1400" dirty="0" err="1"/>
                <a:t>reinf</a:t>
              </a:r>
              <a:r>
                <a:rPr lang="en-US" sz="1400" dirty="0"/>
                <a:t> needed)</a:t>
              </a:r>
            </a:p>
          </p:txBody>
        </p:sp>
      </p:grpSp>
      <p:grpSp>
        <p:nvGrpSpPr>
          <p:cNvPr id="27" name="Group 26">
            <a:extLst>
              <a:ext uri="{FF2B5EF4-FFF2-40B4-BE49-F238E27FC236}">
                <a16:creationId xmlns:a16="http://schemas.microsoft.com/office/drawing/2014/main" id="{28751E71-4D30-E3F0-D9DE-41DA16B20D08}"/>
              </a:ext>
            </a:extLst>
          </p:cNvPr>
          <p:cNvGrpSpPr/>
          <p:nvPr/>
        </p:nvGrpSpPr>
        <p:grpSpPr>
          <a:xfrm>
            <a:off x="9133150" y="4802237"/>
            <a:ext cx="2285865" cy="523220"/>
            <a:chOff x="7082674" y="4802237"/>
            <a:chExt cx="2285865" cy="523220"/>
          </a:xfrm>
        </p:grpSpPr>
        <p:sp>
          <p:nvSpPr>
            <p:cNvPr id="20" name="TextBox 19">
              <a:extLst>
                <a:ext uri="{FF2B5EF4-FFF2-40B4-BE49-F238E27FC236}">
                  <a16:creationId xmlns:a16="http://schemas.microsoft.com/office/drawing/2014/main" id="{452215B6-17B7-8EF3-EDF7-A78D745B9BC1}"/>
                </a:ext>
              </a:extLst>
            </p:cNvPr>
            <p:cNvSpPr txBox="1"/>
            <p:nvPr/>
          </p:nvSpPr>
          <p:spPr>
            <a:xfrm>
              <a:off x="7441200" y="4802237"/>
              <a:ext cx="1927339" cy="523220"/>
            </a:xfrm>
            <a:prstGeom prst="rect">
              <a:avLst/>
            </a:prstGeom>
            <a:noFill/>
          </p:spPr>
          <p:txBody>
            <a:bodyPr wrap="square" rtlCol="0">
              <a:spAutoFit/>
            </a:bodyPr>
            <a:lstStyle/>
            <a:p>
              <a:r>
                <a:rPr lang="pt-BR" sz="1400" dirty="0"/>
                <a:t>min area of horizontal steel = 0.002*Ag</a:t>
              </a:r>
              <a:endParaRPr lang="en-US" sz="1400" dirty="0"/>
            </a:p>
          </p:txBody>
        </p:sp>
        <p:cxnSp>
          <p:nvCxnSpPr>
            <p:cNvPr id="21" name="Straight Arrow Connector 20">
              <a:extLst>
                <a:ext uri="{FF2B5EF4-FFF2-40B4-BE49-F238E27FC236}">
                  <a16:creationId xmlns:a16="http://schemas.microsoft.com/office/drawing/2014/main" id="{8A2FA8C6-BE0B-FE82-8065-CD4613EA6931}"/>
                </a:ext>
              </a:extLst>
            </p:cNvPr>
            <p:cNvCxnSpPr>
              <a:cxnSpLocks/>
            </p:cNvCxnSpPr>
            <p:nvPr/>
          </p:nvCxnSpPr>
          <p:spPr>
            <a:xfrm flipV="1">
              <a:off x="7082674" y="5087176"/>
              <a:ext cx="357324" cy="4290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354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E45A-6067-B0C5-576E-69BFB2DEA3A5}"/>
              </a:ext>
            </a:extLst>
          </p:cNvPr>
          <p:cNvSpPr>
            <a:spLocks noGrp="1"/>
          </p:cNvSpPr>
          <p:nvPr>
            <p:ph type="title"/>
          </p:nvPr>
        </p:nvSpPr>
        <p:spPr/>
        <p:txBody>
          <a:bodyPr/>
          <a:lstStyle/>
          <a:p>
            <a:r>
              <a:rPr lang="en-US" dirty="0"/>
              <a:t>Spacing &amp; Area of Reinforcement Slabs &amp; footings</a:t>
            </a:r>
          </a:p>
        </p:txBody>
      </p:sp>
      <p:sp>
        <p:nvSpPr>
          <p:cNvPr id="3" name="Content Placeholder 2">
            <a:extLst>
              <a:ext uri="{FF2B5EF4-FFF2-40B4-BE49-F238E27FC236}">
                <a16:creationId xmlns:a16="http://schemas.microsoft.com/office/drawing/2014/main" id="{5442F83C-3DC2-6531-CC3E-4761E6ED731F}"/>
              </a:ext>
            </a:extLst>
          </p:cNvPr>
          <p:cNvSpPr>
            <a:spLocks noGrp="1"/>
          </p:cNvSpPr>
          <p:nvPr>
            <p:ph idx="1"/>
          </p:nvPr>
        </p:nvSpPr>
        <p:spPr>
          <a:xfrm>
            <a:off x="527685" y="1291472"/>
            <a:ext cx="5182833" cy="5170818"/>
          </a:xfrm>
        </p:spPr>
        <p:txBody>
          <a:bodyPr/>
          <a:lstStyle/>
          <a:p>
            <a:r>
              <a:rPr lang="en-US" dirty="0"/>
              <a:t>Slabs &amp; footings</a:t>
            </a:r>
          </a:p>
          <a:p>
            <a:pPr lvl="1"/>
            <a:r>
              <a:rPr lang="en-US" dirty="0"/>
              <a:t>CSA A23.3, cl 7.8.1</a:t>
            </a:r>
          </a:p>
          <a:p>
            <a:pPr lvl="2"/>
            <a:r>
              <a:rPr lang="en-US" dirty="0"/>
              <a:t>min steel area each way = 0.002*Ag </a:t>
            </a:r>
          </a:p>
          <a:p>
            <a:pPr lvl="2"/>
            <a:r>
              <a:rPr lang="en-US" dirty="0"/>
              <a:t>For crack control by shrinkage and temp</a:t>
            </a:r>
          </a:p>
          <a:p>
            <a:pPr lvl="2"/>
            <a:r>
              <a:rPr lang="pt-BR" dirty="0"/>
              <a:t>This is total area, can consider both layers of reinforcement</a:t>
            </a:r>
            <a:endParaRPr lang="en-US" dirty="0"/>
          </a:p>
          <a:p>
            <a:pPr lvl="1"/>
            <a:r>
              <a:rPr lang="en-US" dirty="0"/>
              <a:t>CSA A23.3, cl 7.8.3</a:t>
            </a:r>
          </a:p>
          <a:p>
            <a:pPr lvl="2"/>
            <a:r>
              <a:rPr lang="en-US" dirty="0"/>
              <a:t>Max spacing of </a:t>
            </a:r>
            <a:r>
              <a:rPr lang="en-US" dirty="0" err="1"/>
              <a:t>reinf</a:t>
            </a:r>
            <a:r>
              <a:rPr lang="en-US" dirty="0"/>
              <a:t> = min( 5*slab thickness, 500mm = 20”)</a:t>
            </a:r>
          </a:p>
          <a:p>
            <a:pPr lvl="1"/>
            <a:r>
              <a:rPr lang="en-US" dirty="0"/>
              <a:t>CSA A23.3, cl 7.4.1.2 </a:t>
            </a:r>
          </a:p>
          <a:p>
            <a:pPr lvl="2"/>
            <a:r>
              <a:rPr lang="en-US" dirty="0"/>
              <a:t>ONE WAY SLABS: max clear </a:t>
            </a:r>
            <a:r>
              <a:rPr lang="en-US" dirty="0" err="1"/>
              <a:t>dist</a:t>
            </a:r>
            <a:r>
              <a:rPr lang="en-US" dirty="0"/>
              <a:t> principal </a:t>
            </a:r>
            <a:r>
              <a:rPr lang="en-US" dirty="0" err="1"/>
              <a:t>reinf</a:t>
            </a:r>
            <a:r>
              <a:rPr lang="en-US" dirty="0"/>
              <a:t> = min(3*thickness, 500mm = 20″)</a:t>
            </a:r>
          </a:p>
          <a:p>
            <a:pPr lvl="3"/>
            <a:endParaRPr lang="en-US" dirty="0"/>
          </a:p>
        </p:txBody>
      </p:sp>
      <p:grpSp>
        <p:nvGrpSpPr>
          <p:cNvPr id="12" name="Group 11">
            <a:extLst>
              <a:ext uri="{FF2B5EF4-FFF2-40B4-BE49-F238E27FC236}">
                <a16:creationId xmlns:a16="http://schemas.microsoft.com/office/drawing/2014/main" id="{3F86BAFE-8840-116B-B7D8-94217E261254}"/>
              </a:ext>
            </a:extLst>
          </p:cNvPr>
          <p:cNvGrpSpPr/>
          <p:nvPr/>
        </p:nvGrpSpPr>
        <p:grpSpPr>
          <a:xfrm>
            <a:off x="5788915" y="1529507"/>
            <a:ext cx="5970024" cy="4426883"/>
            <a:chOff x="5788915" y="1412964"/>
            <a:chExt cx="5970024" cy="4426883"/>
          </a:xfrm>
        </p:grpSpPr>
        <p:pic>
          <p:nvPicPr>
            <p:cNvPr id="5" name="Picture 4">
              <a:extLst>
                <a:ext uri="{FF2B5EF4-FFF2-40B4-BE49-F238E27FC236}">
                  <a16:creationId xmlns:a16="http://schemas.microsoft.com/office/drawing/2014/main" id="{925748F0-1F37-BE67-10E0-A831A03E3777}"/>
                </a:ext>
              </a:extLst>
            </p:cNvPr>
            <p:cNvPicPr>
              <a:picLocks noChangeAspect="1"/>
            </p:cNvPicPr>
            <p:nvPr/>
          </p:nvPicPr>
          <p:blipFill>
            <a:blip r:embed="rId2"/>
            <a:stretch>
              <a:fillRect/>
            </a:stretch>
          </p:blipFill>
          <p:spPr>
            <a:xfrm>
              <a:off x="5822518" y="1412964"/>
              <a:ext cx="5797480" cy="3966277"/>
            </a:xfrm>
            <a:prstGeom prst="rect">
              <a:avLst/>
            </a:prstGeom>
          </p:spPr>
        </p:pic>
        <p:sp>
          <p:nvSpPr>
            <p:cNvPr id="8" name="TextBox 7">
              <a:extLst>
                <a:ext uri="{FF2B5EF4-FFF2-40B4-BE49-F238E27FC236}">
                  <a16:creationId xmlns:a16="http://schemas.microsoft.com/office/drawing/2014/main" id="{07E2C6E1-D711-F0AA-54FA-A31C15490727}"/>
                </a:ext>
              </a:extLst>
            </p:cNvPr>
            <p:cNvSpPr txBox="1"/>
            <p:nvPr/>
          </p:nvSpPr>
          <p:spPr>
            <a:xfrm>
              <a:off x="5788915" y="5438526"/>
              <a:ext cx="5970024" cy="401321"/>
            </a:xfrm>
            <a:prstGeom prst="rect">
              <a:avLst/>
            </a:prstGeom>
            <a:solidFill>
              <a:schemeClr val="accent4">
                <a:lumMod val="20000"/>
                <a:lumOff val="80000"/>
              </a:schemeClr>
            </a:solidFill>
          </p:spPr>
          <p:txBody>
            <a:bodyPr wrap="square" rtlCol="0">
              <a:spAutoFit/>
            </a:bodyPr>
            <a:lstStyle/>
            <a:p>
              <a:pPr algn="ctr"/>
              <a:r>
                <a:rPr lang="en-US" b="1" i="1" dirty="0"/>
                <a:t>Clause 7.8.1, 7.8.3 &amp; 7.4.1.2, Sample Slab Reinforcement</a:t>
              </a:r>
            </a:p>
          </p:txBody>
        </p:sp>
      </p:grpSp>
      <p:grpSp>
        <p:nvGrpSpPr>
          <p:cNvPr id="9" name="Group 8">
            <a:extLst>
              <a:ext uri="{FF2B5EF4-FFF2-40B4-BE49-F238E27FC236}">
                <a16:creationId xmlns:a16="http://schemas.microsoft.com/office/drawing/2014/main" id="{884300C2-FDC6-F3F9-B1B8-E333D5771CE9}"/>
              </a:ext>
            </a:extLst>
          </p:cNvPr>
          <p:cNvGrpSpPr/>
          <p:nvPr/>
        </p:nvGrpSpPr>
        <p:grpSpPr>
          <a:xfrm>
            <a:off x="7557142" y="2355668"/>
            <a:ext cx="989029" cy="1595231"/>
            <a:chOff x="6593636" y="3534854"/>
            <a:chExt cx="989029" cy="1595231"/>
          </a:xfrm>
        </p:grpSpPr>
        <p:sp>
          <p:nvSpPr>
            <p:cNvPr id="10" name="TextBox 9">
              <a:extLst>
                <a:ext uri="{FF2B5EF4-FFF2-40B4-BE49-F238E27FC236}">
                  <a16:creationId xmlns:a16="http://schemas.microsoft.com/office/drawing/2014/main" id="{8F235103-774F-947F-9A99-EE9B39371E5E}"/>
                </a:ext>
              </a:extLst>
            </p:cNvPr>
            <p:cNvSpPr txBox="1"/>
            <p:nvPr/>
          </p:nvSpPr>
          <p:spPr>
            <a:xfrm>
              <a:off x="6593636" y="3534854"/>
              <a:ext cx="989029" cy="738664"/>
            </a:xfrm>
            <a:prstGeom prst="rect">
              <a:avLst/>
            </a:prstGeom>
            <a:noFill/>
          </p:spPr>
          <p:txBody>
            <a:bodyPr wrap="square" rtlCol="0">
              <a:spAutoFit/>
            </a:bodyPr>
            <a:lstStyle/>
            <a:p>
              <a:r>
                <a:rPr lang="pt-BR" sz="1400" dirty="0"/>
                <a:t>min </a:t>
              </a:r>
              <a:r>
                <a:rPr lang="en-US" sz="1400" dirty="0"/>
                <a:t>steel area EW = 0.002*Ag </a:t>
              </a:r>
            </a:p>
          </p:txBody>
        </p:sp>
        <p:cxnSp>
          <p:nvCxnSpPr>
            <p:cNvPr id="11" name="Straight Arrow Connector 10">
              <a:extLst>
                <a:ext uri="{FF2B5EF4-FFF2-40B4-BE49-F238E27FC236}">
                  <a16:creationId xmlns:a16="http://schemas.microsoft.com/office/drawing/2014/main" id="{E4FC7C6C-6B03-8237-7ECB-C6D97C99FCC0}"/>
                </a:ext>
              </a:extLst>
            </p:cNvPr>
            <p:cNvCxnSpPr>
              <a:cxnSpLocks/>
              <a:endCxn id="10" idx="2"/>
            </p:cNvCxnSpPr>
            <p:nvPr/>
          </p:nvCxnSpPr>
          <p:spPr>
            <a:xfrm flipV="1">
              <a:off x="7082674" y="4273518"/>
              <a:ext cx="5477" cy="856567"/>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3F208B-3F13-90D3-D985-EFFFFAEF1670}"/>
                </a:ext>
              </a:extLst>
            </p:cNvPr>
            <p:cNvCxnSpPr>
              <a:cxnSpLocks/>
              <a:endCxn id="10" idx="2"/>
            </p:cNvCxnSpPr>
            <p:nvPr/>
          </p:nvCxnSpPr>
          <p:spPr>
            <a:xfrm flipH="1" flipV="1">
              <a:off x="7088151" y="4273518"/>
              <a:ext cx="163656" cy="826161"/>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AAB552C-F08A-B4F7-8FCA-C14D7C8C7BE8}"/>
              </a:ext>
            </a:extLst>
          </p:cNvPr>
          <p:cNvGrpSpPr/>
          <p:nvPr/>
        </p:nvGrpSpPr>
        <p:grpSpPr>
          <a:xfrm>
            <a:off x="9088129" y="3918258"/>
            <a:ext cx="1623631" cy="890429"/>
            <a:chOff x="7145231" y="4330635"/>
            <a:chExt cx="1623631" cy="890429"/>
          </a:xfrm>
        </p:grpSpPr>
        <p:cxnSp>
          <p:nvCxnSpPr>
            <p:cNvPr id="19" name="Straight Arrow Connector 18">
              <a:extLst>
                <a:ext uri="{FF2B5EF4-FFF2-40B4-BE49-F238E27FC236}">
                  <a16:creationId xmlns:a16="http://schemas.microsoft.com/office/drawing/2014/main" id="{C5FF0C11-698C-D789-C7C3-B318DC131936}"/>
                </a:ext>
              </a:extLst>
            </p:cNvPr>
            <p:cNvCxnSpPr>
              <a:cxnSpLocks/>
            </p:cNvCxnSpPr>
            <p:nvPr/>
          </p:nvCxnSpPr>
          <p:spPr>
            <a:xfrm flipV="1">
              <a:off x="7647346" y="4330635"/>
              <a:ext cx="736069" cy="22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1AE04A-FAC4-1A48-DAF2-BD0666E0D0ED}"/>
                </a:ext>
              </a:extLst>
            </p:cNvPr>
            <p:cNvSpPr txBox="1"/>
            <p:nvPr/>
          </p:nvSpPr>
          <p:spPr>
            <a:xfrm>
              <a:off x="7145231" y="4504229"/>
              <a:ext cx="1623631" cy="716835"/>
            </a:xfrm>
            <a:prstGeom prst="rect">
              <a:avLst/>
            </a:prstGeom>
            <a:solidFill>
              <a:schemeClr val="bg1"/>
            </a:solidFill>
          </p:spPr>
          <p:txBody>
            <a:bodyPr wrap="square" rtlCol="0">
              <a:spAutoFit/>
            </a:bodyPr>
            <a:lstStyle/>
            <a:p>
              <a:r>
                <a:rPr lang="en-US" sz="1400" dirty="0"/>
                <a:t>Max spacing = min(5*slab thick, </a:t>
              </a:r>
              <a:br>
                <a:rPr lang="en-US" sz="1400" dirty="0"/>
              </a:br>
              <a:r>
                <a:rPr lang="en-US" sz="1400" dirty="0"/>
                <a:t>        500mm = 20”)</a:t>
              </a:r>
            </a:p>
          </p:txBody>
        </p:sp>
      </p:grpSp>
      <p:grpSp>
        <p:nvGrpSpPr>
          <p:cNvPr id="24" name="Group 23">
            <a:extLst>
              <a:ext uri="{FF2B5EF4-FFF2-40B4-BE49-F238E27FC236}">
                <a16:creationId xmlns:a16="http://schemas.microsoft.com/office/drawing/2014/main" id="{EAEA0F75-9116-E518-D4BE-1894E52637EA}"/>
              </a:ext>
            </a:extLst>
          </p:cNvPr>
          <p:cNvGrpSpPr/>
          <p:nvPr/>
        </p:nvGrpSpPr>
        <p:grpSpPr>
          <a:xfrm>
            <a:off x="7685557" y="3950899"/>
            <a:ext cx="1448038" cy="1623273"/>
            <a:chOff x="5296663" y="5094226"/>
            <a:chExt cx="1448038" cy="1623273"/>
          </a:xfrm>
        </p:grpSpPr>
        <p:sp>
          <p:nvSpPr>
            <p:cNvPr id="25" name="TextBox 24">
              <a:extLst>
                <a:ext uri="{FF2B5EF4-FFF2-40B4-BE49-F238E27FC236}">
                  <a16:creationId xmlns:a16="http://schemas.microsoft.com/office/drawing/2014/main" id="{FA8805AA-7D2E-D8C8-49AE-CB7A3FF28627}"/>
                </a:ext>
              </a:extLst>
            </p:cNvPr>
            <p:cNvSpPr txBox="1"/>
            <p:nvPr/>
          </p:nvSpPr>
          <p:spPr>
            <a:xfrm>
              <a:off x="5296663" y="5547948"/>
              <a:ext cx="1448038" cy="1169551"/>
            </a:xfrm>
            <a:prstGeom prst="rect">
              <a:avLst/>
            </a:prstGeom>
            <a:solidFill>
              <a:schemeClr val="bg1"/>
            </a:solidFill>
          </p:spPr>
          <p:txBody>
            <a:bodyPr wrap="square" rtlCol="0">
              <a:spAutoFit/>
            </a:bodyPr>
            <a:lstStyle/>
            <a:p>
              <a:r>
                <a:rPr lang="en-US" sz="1400" dirty="0"/>
                <a:t>ONE WAY SLAB: max clear </a:t>
              </a:r>
              <a:r>
                <a:rPr lang="en-US" sz="1400" dirty="0" err="1"/>
                <a:t>dist</a:t>
              </a:r>
              <a:r>
                <a:rPr lang="en-US" sz="1400" dirty="0"/>
                <a:t> principal </a:t>
              </a:r>
              <a:r>
                <a:rPr lang="en-US" sz="1400" dirty="0" err="1"/>
                <a:t>reinf</a:t>
              </a:r>
              <a:r>
                <a:rPr lang="en-US" sz="1400" dirty="0"/>
                <a:t> = min(3*thickness, 500mm = 20″)</a:t>
              </a:r>
            </a:p>
          </p:txBody>
        </p:sp>
        <p:cxnSp>
          <p:nvCxnSpPr>
            <p:cNvPr id="26" name="Straight Arrow Connector 25">
              <a:extLst>
                <a:ext uri="{FF2B5EF4-FFF2-40B4-BE49-F238E27FC236}">
                  <a16:creationId xmlns:a16="http://schemas.microsoft.com/office/drawing/2014/main" id="{A4465C2C-EE09-9948-B6CD-C11045D37C98}"/>
                </a:ext>
              </a:extLst>
            </p:cNvPr>
            <p:cNvCxnSpPr>
              <a:cxnSpLocks/>
              <a:endCxn id="25" idx="0"/>
            </p:cNvCxnSpPr>
            <p:nvPr/>
          </p:nvCxnSpPr>
          <p:spPr>
            <a:xfrm flipH="1">
              <a:off x="6020682" y="5094226"/>
              <a:ext cx="108949" cy="453722"/>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31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93F1-AE31-ADA4-CA00-94E12B3864FF}"/>
              </a:ext>
            </a:extLst>
          </p:cNvPr>
          <p:cNvSpPr>
            <a:spLocks noGrp="1"/>
          </p:cNvSpPr>
          <p:nvPr>
            <p:ph type="title"/>
          </p:nvPr>
        </p:nvSpPr>
        <p:spPr/>
        <p:txBody>
          <a:bodyPr/>
          <a:lstStyle/>
          <a:p>
            <a:r>
              <a:rPr lang="en-US" dirty="0"/>
              <a:t>Cast in Place vs Post Installed Anchors</a:t>
            </a:r>
          </a:p>
        </p:txBody>
      </p:sp>
      <p:graphicFrame>
        <p:nvGraphicFramePr>
          <p:cNvPr id="11" name="Table 11">
            <a:extLst>
              <a:ext uri="{FF2B5EF4-FFF2-40B4-BE49-F238E27FC236}">
                <a16:creationId xmlns:a16="http://schemas.microsoft.com/office/drawing/2014/main" id="{49B34D6F-D245-42EE-7464-03D03BBADE48}"/>
              </a:ext>
            </a:extLst>
          </p:cNvPr>
          <p:cNvGraphicFramePr>
            <a:graphicFrameLocks noGrp="1"/>
          </p:cNvGraphicFramePr>
          <p:nvPr>
            <p:ph idx="1"/>
            <p:extLst>
              <p:ext uri="{D42A27DB-BD31-4B8C-83A1-F6EECF244321}">
                <p14:modId xmlns:p14="http://schemas.microsoft.com/office/powerpoint/2010/main" val="13850382"/>
              </p:ext>
            </p:extLst>
          </p:nvPr>
        </p:nvGraphicFramePr>
        <p:xfrm>
          <a:off x="593725" y="1169377"/>
          <a:ext cx="11176000" cy="1006012"/>
        </p:xfrm>
        <a:graphic>
          <a:graphicData uri="http://schemas.openxmlformats.org/drawingml/2006/table">
            <a:tbl>
              <a:tblPr firstRow="1" bandRow="1">
                <a:tableStyleId>{5940675A-B579-460E-94D1-54222C63F5DA}</a:tableStyleId>
              </a:tblPr>
              <a:tblGrid>
                <a:gridCol w="1583867">
                  <a:extLst>
                    <a:ext uri="{9D8B030D-6E8A-4147-A177-3AD203B41FA5}">
                      <a16:colId xmlns:a16="http://schemas.microsoft.com/office/drawing/2014/main" val="2818358924"/>
                    </a:ext>
                  </a:extLst>
                </a:gridCol>
                <a:gridCol w="5260156">
                  <a:extLst>
                    <a:ext uri="{9D8B030D-6E8A-4147-A177-3AD203B41FA5}">
                      <a16:colId xmlns:a16="http://schemas.microsoft.com/office/drawing/2014/main" val="4113235567"/>
                    </a:ext>
                  </a:extLst>
                </a:gridCol>
                <a:gridCol w="4331977">
                  <a:extLst>
                    <a:ext uri="{9D8B030D-6E8A-4147-A177-3AD203B41FA5}">
                      <a16:colId xmlns:a16="http://schemas.microsoft.com/office/drawing/2014/main" val="2421018596"/>
                    </a:ext>
                  </a:extLst>
                </a:gridCol>
              </a:tblGrid>
              <a:tr h="345098">
                <a:tc>
                  <a:txBody>
                    <a:bodyPr/>
                    <a:lstStyle/>
                    <a:p>
                      <a:endParaRPr lang="en-US" b="1" dirty="0"/>
                    </a:p>
                  </a:txBody>
                  <a:tcPr/>
                </a:tc>
                <a:tc>
                  <a:txBody>
                    <a:bodyPr/>
                    <a:lstStyle/>
                    <a:p>
                      <a:r>
                        <a:rPr lang="en-US" b="1" dirty="0"/>
                        <a:t>Cast in place (e.g. hooked, double nut, headed stud)</a:t>
                      </a:r>
                    </a:p>
                  </a:txBody>
                  <a:tcPr/>
                </a:tc>
                <a:tc>
                  <a:txBody>
                    <a:bodyPr/>
                    <a:lstStyle/>
                    <a:p>
                      <a:r>
                        <a:rPr lang="en-US" b="1" dirty="0"/>
                        <a:t>Post installed (e.g. screw, wedge, epoxy)</a:t>
                      </a:r>
                    </a:p>
                  </a:txBody>
                  <a:tcPr/>
                </a:tc>
                <a:extLst>
                  <a:ext uri="{0D108BD9-81ED-4DB2-BD59-A6C34878D82A}">
                    <a16:rowId xmlns:a16="http://schemas.microsoft.com/office/drawing/2014/main" val="372637265"/>
                  </a:ext>
                </a:extLst>
              </a:tr>
              <a:tr h="640252">
                <a:tc>
                  <a:txBody>
                    <a:bodyPr/>
                    <a:lstStyle/>
                    <a:p>
                      <a:r>
                        <a:rPr lang="en-US" b="1" dirty="0"/>
                        <a:t>Installation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Must be set in new poured concrete with locations generally mapped out by gridlines and contractor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Existing concrete drilled on site in locations as needed</a:t>
                      </a:r>
                    </a:p>
                  </a:txBody>
                  <a:tcPr/>
                </a:tc>
                <a:extLst>
                  <a:ext uri="{0D108BD9-81ED-4DB2-BD59-A6C34878D82A}">
                    <a16:rowId xmlns:a16="http://schemas.microsoft.com/office/drawing/2014/main" val="1672593154"/>
                  </a:ext>
                </a:extLst>
              </a:tr>
            </a:tbl>
          </a:graphicData>
        </a:graphic>
      </p:graphicFrame>
      <p:graphicFrame>
        <p:nvGraphicFramePr>
          <p:cNvPr id="4" name="Table 11">
            <a:extLst>
              <a:ext uri="{FF2B5EF4-FFF2-40B4-BE49-F238E27FC236}">
                <a16:creationId xmlns:a16="http://schemas.microsoft.com/office/drawing/2014/main" id="{5909BA04-5B4D-4436-3C27-44368CCC2F88}"/>
              </a:ext>
            </a:extLst>
          </p:cNvPr>
          <p:cNvGraphicFramePr>
            <a:graphicFrameLocks/>
          </p:cNvGraphicFramePr>
          <p:nvPr>
            <p:extLst>
              <p:ext uri="{D42A27DB-BD31-4B8C-83A1-F6EECF244321}">
                <p14:modId xmlns:p14="http://schemas.microsoft.com/office/powerpoint/2010/main" val="3407309059"/>
              </p:ext>
            </p:extLst>
          </p:nvPr>
        </p:nvGraphicFramePr>
        <p:xfrm>
          <a:off x="595293" y="2179611"/>
          <a:ext cx="11176000" cy="1188720"/>
        </p:xfrm>
        <a:graphic>
          <a:graphicData uri="http://schemas.openxmlformats.org/drawingml/2006/table">
            <a:tbl>
              <a:tblPr firstRow="1" bandRow="1">
                <a:tableStyleId>{5940675A-B579-460E-94D1-54222C63F5DA}</a:tableStyleId>
              </a:tblPr>
              <a:tblGrid>
                <a:gridCol w="1583867">
                  <a:extLst>
                    <a:ext uri="{9D8B030D-6E8A-4147-A177-3AD203B41FA5}">
                      <a16:colId xmlns:a16="http://schemas.microsoft.com/office/drawing/2014/main" val="2818358924"/>
                    </a:ext>
                  </a:extLst>
                </a:gridCol>
                <a:gridCol w="5260156">
                  <a:extLst>
                    <a:ext uri="{9D8B030D-6E8A-4147-A177-3AD203B41FA5}">
                      <a16:colId xmlns:a16="http://schemas.microsoft.com/office/drawing/2014/main" val="4113235567"/>
                    </a:ext>
                  </a:extLst>
                </a:gridCol>
                <a:gridCol w="4331977">
                  <a:extLst>
                    <a:ext uri="{9D8B030D-6E8A-4147-A177-3AD203B41FA5}">
                      <a16:colId xmlns:a16="http://schemas.microsoft.com/office/drawing/2014/main" val="2421018596"/>
                    </a:ext>
                  </a:extLst>
                </a:gridCol>
              </a:tblGrid>
              <a:tr h="914646">
                <a:tc>
                  <a:txBody>
                    <a:bodyPr/>
                    <a:lstStyle/>
                    <a:p>
                      <a:r>
                        <a:rPr lang="en-US" b="1" dirty="0"/>
                        <a:t>General application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For main column lines and braced frames of new buildings or new additions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Strongest anchor type, good for high uplift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For small additions that are lightly loaded where precise cast in place locates are difficult e.g. canopies, ledgers for decks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Or for connections to existing concrete</a:t>
                      </a:r>
                    </a:p>
                  </a:txBody>
                  <a:tcPr/>
                </a:tc>
                <a:extLst>
                  <a:ext uri="{0D108BD9-81ED-4DB2-BD59-A6C34878D82A}">
                    <a16:rowId xmlns:a16="http://schemas.microsoft.com/office/drawing/2014/main" val="3718806108"/>
                  </a:ext>
                </a:extLst>
              </a:tr>
            </a:tbl>
          </a:graphicData>
        </a:graphic>
      </p:graphicFrame>
      <p:graphicFrame>
        <p:nvGraphicFramePr>
          <p:cNvPr id="6" name="Table 11">
            <a:extLst>
              <a:ext uri="{FF2B5EF4-FFF2-40B4-BE49-F238E27FC236}">
                <a16:creationId xmlns:a16="http://schemas.microsoft.com/office/drawing/2014/main" id="{85DB09C9-B2BD-AF93-09BD-42EA42AA99EE}"/>
              </a:ext>
            </a:extLst>
          </p:cNvPr>
          <p:cNvGraphicFramePr>
            <a:graphicFrameLocks/>
          </p:cNvGraphicFramePr>
          <p:nvPr>
            <p:extLst>
              <p:ext uri="{D42A27DB-BD31-4B8C-83A1-F6EECF244321}">
                <p14:modId xmlns:p14="http://schemas.microsoft.com/office/powerpoint/2010/main" val="3171732927"/>
              </p:ext>
            </p:extLst>
          </p:nvPr>
        </p:nvGraphicFramePr>
        <p:xfrm>
          <a:off x="596863" y="3368956"/>
          <a:ext cx="11176000" cy="1859280"/>
        </p:xfrm>
        <a:graphic>
          <a:graphicData uri="http://schemas.openxmlformats.org/drawingml/2006/table">
            <a:tbl>
              <a:tblPr firstRow="1" bandRow="1">
                <a:tableStyleId>{5940675A-B579-460E-94D1-54222C63F5DA}</a:tableStyleId>
              </a:tblPr>
              <a:tblGrid>
                <a:gridCol w="1583867">
                  <a:extLst>
                    <a:ext uri="{9D8B030D-6E8A-4147-A177-3AD203B41FA5}">
                      <a16:colId xmlns:a16="http://schemas.microsoft.com/office/drawing/2014/main" val="2818358924"/>
                    </a:ext>
                  </a:extLst>
                </a:gridCol>
                <a:gridCol w="5260156">
                  <a:extLst>
                    <a:ext uri="{9D8B030D-6E8A-4147-A177-3AD203B41FA5}">
                      <a16:colId xmlns:a16="http://schemas.microsoft.com/office/drawing/2014/main" val="4113235567"/>
                    </a:ext>
                  </a:extLst>
                </a:gridCol>
                <a:gridCol w="4331977">
                  <a:extLst>
                    <a:ext uri="{9D8B030D-6E8A-4147-A177-3AD203B41FA5}">
                      <a16:colId xmlns:a16="http://schemas.microsoft.com/office/drawing/2014/main" val="2421018596"/>
                    </a:ext>
                  </a:extLst>
                </a:gridCol>
              </a:tblGrid>
              <a:tr h="1737827">
                <a:tc>
                  <a:txBody>
                    <a:bodyPr/>
                    <a:lstStyle/>
                    <a:p>
                      <a:r>
                        <a:rPr lang="en-US" b="1" dirty="0"/>
                        <a:t>Anchor design considerations</a:t>
                      </a:r>
                    </a:p>
                  </a:txBody>
                  <a:tcPr/>
                </a:tc>
                <a:tc>
                  <a:txBody>
                    <a:bodyPr/>
                    <a:lstStyle/>
                    <a:p>
                      <a:r>
                        <a:rPr lang="en-US" sz="1800" b="0" i="0" kern="1200" dirty="0">
                          <a:solidFill>
                            <a:schemeClr val="tx1"/>
                          </a:solidFill>
                          <a:effectLst/>
                          <a:latin typeface="+mn-lt"/>
                          <a:ea typeface="+mn-ea"/>
                          <a:cs typeface="+mn-cs"/>
                        </a:rPr>
                        <a:t>No extra time cost with bigger anchors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Generally better 3/4″ Ø anchor @12” instead of </a:t>
                      </a:r>
                      <a:br>
                        <a:rPr lang="en-US" sz="1800" b="0" i="0" kern="1200" dirty="0">
                          <a:solidFill>
                            <a:schemeClr val="tx1"/>
                          </a:solidFill>
                          <a:effectLst/>
                          <a:latin typeface="+mn-lt"/>
                          <a:ea typeface="+mn-ea"/>
                          <a:cs typeface="+mn-cs"/>
                        </a:rPr>
                      </a:br>
                      <a:r>
                        <a:rPr lang="en-US" sz="1800" b="0" i="0" kern="1200" dirty="0">
                          <a:solidFill>
                            <a:schemeClr val="tx1"/>
                          </a:solidFill>
                          <a:effectLst/>
                          <a:latin typeface="+mn-lt"/>
                          <a:ea typeface="+mn-ea"/>
                          <a:cs typeface="+mn-cs"/>
                        </a:rPr>
                        <a:t>1/2″ Ø @8” (similar capacity, less anchors)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Difficult where precise location is critical (e.g. canopies) can compensate by oversizing wall plate and welding framing connection to wall plate on site</a:t>
                      </a:r>
                    </a:p>
                  </a:txBody>
                  <a:tcPr/>
                </a:tc>
                <a:tc>
                  <a:txBody>
                    <a:bodyPr/>
                    <a:lstStyle/>
                    <a:p>
                      <a:r>
                        <a:rPr lang="en-US" sz="1800" b="0" i="0" kern="1200" dirty="0">
                          <a:solidFill>
                            <a:schemeClr val="tx1"/>
                          </a:solidFill>
                          <a:effectLst/>
                          <a:latin typeface="+mn-lt"/>
                          <a:ea typeface="+mn-ea"/>
                          <a:cs typeface="+mn-cs"/>
                        </a:rPr>
                        <a:t>Much easier to drill (2) 1/2″Ø holes than one 3/4″ hole into concrete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Generally better 1/2″ Ø anchor @8” instead of 3/4″ Ø @12” (similar capacity, smaller more frequent holes easier to drill)</a:t>
                      </a:r>
                    </a:p>
                  </a:txBody>
                  <a:tcPr/>
                </a:tc>
                <a:extLst>
                  <a:ext uri="{0D108BD9-81ED-4DB2-BD59-A6C34878D82A}">
                    <a16:rowId xmlns:a16="http://schemas.microsoft.com/office/drawing/2014/main" val="3249671590"/>
                  </a:ext>
                </a:extLst>
              </a:tr>
            </a:tbl>
          </a:graphicData>
        </a:graphic>
      </p:graphicFrame>
      <p:graphicFrame>
        <p:nvGraphicFramePr>
          <p:cNvPr id="7" name="Table 11">
            <a:extLst>
              <a:ext uri="{FF2B5EF4-FFF2-40B4-BE49-F238E27FC236}">
                <a16:creationId xmlns:a16="http://schemas.microsoft.com/office/drawing/2014/main" id="{C9C11CDB-36D3-DF55-54F2-492319B0BF25}"/>
              </a:ext>
            </a:extLst>
          </p:cNvPr>
          <p:cNvGraphicFramePr>
            <a:graphicFrameLocks/>
          </p:cNvGraphicFramePr>
          <p:nvPr>
            <p:extLst>
              <p:ext uri="{D42A27DB-BD31-4B8C-83A1-F6EECF244321}">
                <p14:modId xmlns:p14="http://schemas.microsoft.com/office/powerpoint/2010/main" val="3310875861"/>
              </p:ext>
            </p:extLst>
          </p:nvPr>
        </p:nvGraphicFramePr>
        <p:xfrm>
          <a:off x="596900" y="5231423"/>
          <a:ext cx="11176000" cy="914400"/>
        </p:xfrm>
        <a:graphic>
          <a:graphicData uri="http://schemas.openxmlformats.org/drawingml/2006/table">
            <a:tbl>
              <a:tblPr firstRow="1" bandRow="1">
                <a:tableStyleId>{5940675A-B579-460E-94D1-54222C63F5DA}</a:tableStyleId>
              </a:tblPr>
              <a:tblGrid>
                <a:gridCol w="1583867">
                  <a:extLst>
                    <a:ext uri="{9D8B030D-6E8A-4147-A177-3AD203B41FA5}">
                      <a16:colId xmlns:a16="http://schemas.microsoft.com/office/drawing/2014/main" val="2818358924"/>
                    </a:ext>
                  </a:extLst>
                </a:gridCol>
                <a:gridCol w="5260156">
                  <a:extLst>
                    <a:ext uri="{9D8B030D-6E8A-4147-A177-3AD203B41FA5}">
                      <a16:colId xmlns:a16="http://schemas.microsoft.com/office/drawing/2014/main" val="4113235567"/>
                    </a:ext>
                  </a:extLst>
                </a:gridCol>
                <a:gridCol w="4331977">
                  <a:extLst>
                    <a:ext uri="{9D8B030D-6E8A-4147-A177-3AD203B41FA5}">
                      <a16:colId xmlns:a16="http://schemas.microsoft.com/office/drawing/2014/main" val="2421018596"/>
                    </a:ext>
                  </a:extLst>
                </a:gridCol>
              </a:tblGrid>
              <a:tr h="821811">
                <a:tc>
                  <a:txBody>
                    <a:bodyPr/>
                    <a:lstStyle/>
                    <a:p>
                      <a:r>
                        <a:rPr lang="en-US" b="1" dirty="0"/>
                        <a:t>Capacity considerations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Capacity affected by installation errors like short embedment, set with less concrete edge distance to compensate for misalignment, install conditions, </a:t>
                      </a:r>
                      <a:r>
                        <a:rPr lang="en-US" sz="1800" b="0" i="0" kern="1200" dirty="0" err="1">
                          <a:solidFill>
                            <a:schemeClr val="tx1"/>
                          </a:solidFill>
                          <a:effectLst/>
                          <a:latin typeface="+mn-lt"/>
                          <a:ea typeface="+mn-ea"/>
                          <a:cs typeface="+mn-cs"/>
                        </a:rPr>
                        <a:t>etc</a:t>
                      </a:r>
                      <a:endParaRPr lang="en-US" sz="18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mn-lt"/>
                          <a:ea typeface="+mn-ea"/>
                          <a:cs typeface="+mn-cs"/>
                        </a:rPr>
                        <a:t>Capacity affected by dust, hitting rebar, closer to </a:t>
                      </a:r>
                      <a:r>
                        <a:rPr lang="en-US" sz="1800" b="0" i="0" kern="1200" dirty="0" err="1">
                          <a:solidFill>
                            <a:schemeClr val="tx1"/>
                          </a:solidFill>
                          <a:effectLst/>
                          <a:latin typeface="+mn-lt"/>
                          <a:ea typeface="+mn-ea"/>
                          <a:cs typeface="+mn-cs"/>
                        </a:rPr>
                        <a:t>concr</a:t>
                      </a:r>
                      <a:r>
                        <a:rPr lang="en-US" sz="1800" b="0" i="0" kern="1200" dirty="0">
                          <a:solidFill>
                            <a:schemeClr val="tx1"/>
                          </a:solidFill>
                          <a:effectLst/>
                          <a:latin typeface="+mn-lt"/>
                          <a:ea typeface="+mn-ea"/>
                          <a:cs typeface="+mn-cs"/>
                        </a:rPr>
                        <a:t> edge than specified, install conditions, </a:t>
                      </a:r>
                      <a:r>
                        <a:rPr lang="en-US" sz="1800" b="0" i="0" kern="1200" dirty="0" err="1">
                          <a:solidFill>
                            <a:schemeClr val="tx1"/>
                          </a:solidFill>
                          <a:effectLst/>
                          <a:latin typeface="+mn-lt"/>
                          <a:ea typeface="+mn-ea"/>
                          <a:cs typeface="+mn-cs"/>
                        </a:rPr>
                        <a:t>etc</a:t>
                      </a:r>
                      <a:endParaRPr lang="en-US" sz="1800" b="0" i="0" kern="1200" dirty="0">
                        <a:solidFill>
                          <a:schemeClr val="tx1"/>
                        </a:solidFill>
                        <a:effectLst/>
                        <a:latin typeface="+mn-lt"/>
                        <a:ea typeface="+mn-ea"/>
                        <a:cs typeface="+mn-cs"/>
                      </a:endParaRPr>
                    </a:p>
                  </a:txBody>
                  <a:tcPr/>
                </a:tc>
                <a:extLst>
                  <a:ext uri="{0D108BD9-81ED-4DB2-BD59-A6C34878D82A}">
                    <a16:rowId xmlns:a16="http://schemas.microsoft.com/office/drawing/2014/main" val="851381866"/>
                  </a:ext>
                </a:extLst>
              </a:tr>
            </a:tbl>
          </a:graphicData>
        </a:graphic>
      </p:graphicFrame>
    </p:spTree>
    <p:extLst>
      <p:ext uri="{BB962C8B-B14F-4D97-AF65-F5344CB8AC3E}">
        <p14:creationId xmlns:p14="http://schemas.microsoft.com/office/powerpoint/2010/main" val="18895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311B6-6BF1-918F-8195-54A2E0AC1BDE}"/>
              </a:ext>
            </a:extLst>
          </p:cNvPr>
          <p:cNvSpPr>
            <a:spLocks noGrp="1"/>
          </p:cNvSpPr>
          <p:nvPr>
            <p:ph type="title"/>
          </p:nvPr>
        </p:nvSpPr>
        <p:spPr/>
        <p:txBody>
          <a:bodyPr/>
          <a:lstStyle/>
          <a:p>
            <a:r>
              <a:rPr lang="en-US" dirty="0"/>
              <a:t>Anchor Types Overview</a:t>
            </a:r>
          </a:p>
        </p:txBody>
      </p:sp>
      <p:graphicFrame>
        <p:nvGraphicFramePr>
          <p:cNvPr id="4" name="Table 4">
            <a:extLst>
              <a:ext uri="{FF2B5EF4-FFF2-40B4-BE49-F238E27FC236}">
                <a16:creationId xmlns:a16="http://schemas.microsoft.com/office/drawing/2014/main" id="{F08C7E5C-5D5F-08A7-1F62-B9FAE20782C0}"/>
              </a:ext>
            </a:extLst>
          </p:cNvPr>
          <p:cNvGraphicFramePr>
            <a:graphicFrameLocks noGrp="1"/>
          </p:cNvGraphicFramePr>
          <p:nvPr>
            <p:ph idx="1"/>
            <p:extLst>
              <p:ext uri="{D42A27DB-BD31-4B8C-83A1-F6EECF244321}">
                <p14:modId xmlns:p14="http://schemas.microsoft.com/office/powerpoint/2010/main" val="513555749"/>
              </p:ext>
            </p:extLst>
          </p:nvPr>
        </p:nvGraphicFramePr>
        <p:xfrm>
          <a:off x="593725" y="1199822"/>
          <a:ext cx="3806825" cy="4485640"/>
        </p:xfrm>
        <a:graphic>
          <a:graphicData uri="http://schemas.openxmlformats.org/drawingml/2006/table">
            <a:tbl>
              <a:tblPr firstRow="1" bandRow="1">
                <a:tableStyleId>{5940675A-B579-460E-94D1-54222C63F5DA}</a:tableStyleId>
              </a:tblPr>
              <a:tblGrid>
                <a:gridCol w="987425">
                  <a:extLst>
                    <a:ext uri="{9D8B030D-6E8A-4147-A177-3AD203B41FA5}">
                      <a16:colId xmlns:a16="http://schemas.microsoft.com/office/drawing/2014/main" val="2909823547"/>
                    </a:ext>
                  </a:extLst>
                </a:gridCol>
                <a:gridCol w="1628775">
                  <a:extLst>
                    <a:ext uri="{9D8B030D-6E8A-4147-A177-3AD203B41FA5}">
                      <a16:colId xmlns:a16="http://schemas.microsoft.com/office/drawing/2014/main" val="548597650"/>
                    </a:ext>
                  </a:extLst>
                </a:gridCol>
                <a:gridCol w="1190625">
                  <a:extLst>
                    <a:ext uri="{9D8B030D-6E8A-4147-A177-3AD203B41FA5}">
                      <a16:colId xmlns:a16="http://schemas.microsoft.com/office/drawing/2014/main" val="1112706260"/>
                    </a:ext>
                  </a:extLst>
                </a:gridCol>
              </a:tblGrid>
              <a:tr h="370840">
                <a:tc gridSpan="3">
                  <a:txBody>
                    <a:bodyPr/>
                    <a:lstStyle/>
                    <a:p>
                      <a:pPr algn="ctr"/>
                      <a:r>
                        <a:rPr lang="en-US" b="1" dirty="0"/>
                        <a:t>Cast in Place Anchors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1856309"/>
                  </a:ext>
                </a:extLst>
              </a:tr>
              <a:tr h="370840">
                <a:tc>
                  <a:txBody>
                    <a:bodyPr/>
                    <a:lstStyle/>
                    <a:p>
                      <a:pPr algn="ctr"/>
                      <a:r>
                        <a:rPr lang="en-US" b="1" dirty="0"/>
                        <a:t>Hooked</a:t>
                      </a:r>
                    </a:p>
                  </a:txBody>
                  <a:tcPr anchor="ctr"/>
                </a:tc>
                <a:tc>
                  <a:txBody>
                    <a:bodyPr/>
                    <a:lstStyle/>
                    <a:p>
                      <a:pPr algn="ctr"/>
                      <a:r>
                        <a:rPr lang="en-US" b="1" dirty="0"/>
                        <a:t>Double nut</a:t>
                      </a:r>
                    </a:p>
                  </a:txBody>
                  <a:tcPr anchor="ctr"/>
                </a:tc>
                <a:tc>
                  <a:txBody>
                    <a:bodyPr/>
                    <a:lstStyle/>
                    <a:p>
                      <a:pPr algn="ctr"/>
                      <a:r>
                        <a:rPr lang="en-US" b="1" dirty="0"/>
                        <a:t>Headed stud</a:t>
                      </a:r>
                    </a:p>
                  </a:txBody>
                  <a:tcPr anchor="ctr"/>
                </a:tc>
                <a:extLst>
                  <a:ext uri="{0D108BD9-81ED-4DB2-BD59-A6C34878D82A}">
                    <a16:rowId xmlns:a16="http://schemas.microsoft.com/office/drawing/2014/main" val="3292922636"/>
                  </a:ext>
                </a:extLst>
              </a:tr>
              <a:tr h="370840">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043723389"/>
                  </a:ext>
                </a:extLst>
              </a:tr>
              <a:tr h="370840">
                <a:tc gridSpan="2">
                  <a:txBody>
                    <a:bodyPr/>
                    <a:lstStyle/>
                    <a:p>
                      <a:pPr algn="ctr"/>
                      <a:r>
                        <a:rPr lang="en-US" dirty="0"/>
                        <a:t>Typically don’t specify brand since specify min 300W (steel gen notes)</a:t>
                      </a:r>
                    </a:p>
                    <a:p>
                      <a:pPr algn="ctr"/>
                      <a:r>
                        <a:rPr lang="en-US" dirty="0"/>
                        <a:t>Typically cut as spec by struct/</a:t>
                      </a:r>
                      <a:r>
                        <a:rPr lang="en-US" dirty="0" err="1"/>
                        <a:t>misc</a:t>
                      </a:r>
                      <a:r>
                        <a:rPr lang="en-US" dirty="0"/>
                        <a:t> steel supplier</a:t>
                      </a:r>
                    </a:p>
                  </a:txBody>
                  <a:tcPr anchor="ctr"/>
                </a:tc>
                <a:tc hMerge="1">
                  <a:txBody>
                    <a:bodyPr/>
                    <a:lstStyle/>
                    <a:p>
                      <a:pPr algn="ctr"/>
                      <a:endParaRPr lang="en-US" dirty="0"/>
                    </a:p>
                  </a:txBody>
                  <a:tcPr anchor="ctr"/>
                </a:tc>
                <a:tc>
                  <a:txBody>
                    <a:bodyPr/>
                    <a:lstStyle/>
                    <a:p>
                      <a:pPr algn="ctr"/>
                      <a:r>
                        <a:rPr lang="en-US" dirty="0"/>
                        <a:t>Typically Nelson studs</a:t>
                      </a:r>
                    </a:p>
                  </a:txBody>
                  <a:tcPr anchor="ctr"/>
                </a:tc>
                <a:extLst>
                  <a:ext uri="{0D108BD9-81ED-4DB2-BD59-A6C34878D82A}">
                    <a16:rowId xmlns:a16="http://schemas.microsoft.com/office/drawing/2014/main" val="1648093873"/>
                  </a:ext>
                </a:extLst>
              </a:tr>
            </a:tbl>
          </a:graphicData>
        </a:graphic>
      </p:graphicFrame>
      <p:pic>
        <p:nvPicPr>
          <p:cNvPr id="5" name="Picture 4">
            <a:extLst>
              <a:ext uri="{FF2B5EF4-FFF2-40B4-BE49-F238E27FC236}">
                <a16:creationId xmlns:a16="http://schemas.microsoft.com/office/drawing/2014/main" id="{DE8278B9-84BA-C1A9-8A58-A5455B89FC1D}"/>
              </a:ext>
            </a:extLst>
          </p:cNvPr>
          <p:cNvPicPr>
            <a:picLocks noChangeAspect="1"/>
          </p:cNvPicPr>
          <p:nvPr/>
        </p:nvPicPr>
        <p:blipFill rotWithShape="1">
          <a:blip r:embed="rId2"/>
          <a:srcRect r="5185"/>
          <a:stretch/>
        </p:blipFill>
        <p:spPr>
          <a:xfrm>
            <a:off x="1639605" y="2305772"/>
            <a:ext cx="1482408" cy="1793127"/>
          </a:xfrm>
          <a:prstGeom prst="rect">
            <a:avLst/>
          </a:prstGeom>
        </p:spPr>
      </p:pic>
      <p:pic>
        <p:nvPicPr>
          <p:cNvPr id="7" name="Picture 6">
            <a:extLst>
              <a:ext uri="{FF2B5EF4-FFF2-40B4-BE49-F238E27FC236}">
                <a16:creationId xmlns:a16="http://schemas.microsoft.com/office/drawing/2014/main" id="{8364348C-7CB7-AA86-0FED-20A26D061981}"/>
              </a:ext>
            </a:extLst>
          </p:cNvPr>
          <p:cNvPicPr>
            <a:picLocks noChangeAspect="1"/>
          </p:cNvPicPr>
          <p:nvPr/>
        </p:nvPicPr>
        <p:blipFill>
          <a:blip r:embed="rId3"/>
          <a:stretch>
            <a:fillRect/>
          </a:stretch>
        </p:blipFill>
        <p:spPr>
          <a:xfrm>
            <a:off x="754982" y="2256619"/>
            <a:ext cx="676984" cy="1897128"/>
          </a:xfrm>
          <a:prstGeom prst="rect">
            <a:avLst/>
          </a:prstGeom>
        </p:spPr>
      </p:pic>
      <p:pic>
        <p:nvPicPr>
          <p:cNvPr id="11" name="Picture 10">
            <a:extLst>
              <a:ext uri="{FF2B5EF4-FFF2-40B4-BE49-F238E27FC236}">
                <a16:creationId xmlns:a16="http://schemas.microsoft.com/office/drawing/2014/main" id="{0B469D58-7ADF-3DCE-844A-4D0489D227C1}"/>
              </a:ext>
            </a:extLst>
          </p:cNvPr>
          <p:cNvPicPr>
            <a:picLocks noChangeAspect="1"/>
          </p:cNvPicPr>
          <p:nvPr/>
        </p:nvPicPr>
        <p:blipFill rotWithShape="1">
          <a:blip r:embed="rId4"/>
          <a:srcRect l="60923"/>
          <a:stretch/>
        </p:blipFill>
        <p:spPr>
          <a:xfrm>
            <a:off x="3528659" y="2270445"/>
            <a:ext cx="540421" cy="1908411"/>
          </a:xfrm>
          <a:prstGeom prst="rect">
            <a:avLst/>
          </a:prstGeom>
        </p:spPr>
      </p:pic>
      <p:graphicFrame>
        <p:nvGraphicFramePr>
          <p:cNvPr id="12" name="Table 4">
            <a:extLst>
              <a:ext uri="{FF2B5EF4-FFF2-40B4-BE49-F238E27FC236}">
                <a16:creationId xmlns:a16="http://schemas.microsoft.com/office/drawing/2014/main" id="{EB405BEC-B709-DF4D-686E-84A2624951B2}"/>
              </a:ext>
            </a:extLst>
          </p:cNvPr>
          <p:cNvGraphicFramePr>
            <a:graphicFrameLocks/>
          </p:cNvGraphicFramePr>
          <p:nvPr>
            <p:extLst>
              <p:ext uri="{D42A27DB-BD31-4B8C-83A1-F6EECF244321}">
                <p14:modId xmlns:p14="http://schemas.microsoft.com/office/powerpoint/2010/main" val="3321352609"/>
              </p:ext>
            </p:extLst>
          </p:nvPr>
        </p:nvGraphicFramePr>
        <p:xfrm>
          <a:off x="4594225" y="1204595"/>
          <a:ext cx="7159625" cy="5100320"/>
        </p:xfrm>
        <a:graphic>
          <a:graphicData uri="http://schemas.openxmlformats.org/drawingml/2006/table">
            <a:tbl>
              <a:tblPr firstRow="1" bandRow="1">
                <a:tableStyleId>{5940675A-B579-460E-94D1-54222C63F5DA}</a:tableStyleId>
              </a:tblPr>
              <a:tblGrid>
                <a:gridCol w="1431925">
                  <a:extLst>
                    <a:ext uri="{9D8B030D-6E8A-4147-A177-3AD203B41FA5}">
                      <a16:colId xmlns:a16="http://schemas.microsoft.com/office/drawing/2014/main" val="2909823547"/>
                    </a:ext>
                  </a:extLst>
                </a:gridCol>
                <a:gridCol w="1431925">
                  <a:extLst>
                    <a:ext uri="{9D8B030D-6E8A-4147-A177-3AD203B41FA5}">
                      <a16:colId xmlns:a16="http://schemas.microsoft.com/office/drawing/2014/main" val="548597650"/>
                    </a:ext>
                  </a:extLst>
                </a:gridCol>
                <a:gridCol w="1431925">
                  <a:extLst>
                    <a:ext uri="{9D8B030D-6E8A-4147-A177-3AD203B41FA5}">
                      <a16:colId xmlns:a16="http://schemas.microsoft.com/office/drawing/2014/main" val="487848133"/>
                    </a:ext>
                  </a:extLst>
                </a:gridCol>
                <a:gridCol w="1187450">
                  <a:extLst>
                    <a:ext uri="{9D8B030D-6E8A-4147-A177-3AD203B41FA5}">
                      <a16:colId xmlns:a16="http://schemas.microsoft.com/office/drawing/2014/main" val="2808939638"/>
                    </a:ext>
                  </a:extLst>
                </a:gridCol>
                <a:gridCol w="1676400">
                  <a:extLst>
                    <a:ext uri="{9D8B030D-6E8A-4147-A177-3AD203B41FA5}">
                      <a16:colId xmlns:a16="http://schemas.microsoft.com/office/drawing/2014/main" val="1112706260"/>
                    </a:ext>
                  </a:extLst>
                </a:gridCol>
              </a:tblGrid>
              <a:tr h="370840">
                <a:tc gridSpan="5">
                  <a:txBody>
                    <a:bodyPr/>
                    <a:lstStyle/>
                    <a:p>
                      <a:pPr algn="ctr"/>
                      <a:r>
                        <a:rPr lang="en-US" b="1" dirty="0"/>
                        <a:t>Post Installed Anchors</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1856309"/>
                  </a:ext>
                </a:extLst>
              </a:tr>
              <a:tr h="370840">
                <a:tc gridSpan="3">
                  <a:txBody>
                    <a:bodyPr/>
                    <a:lstStyle/>
                    <a:p>
                      <a:pPr algn="ctr"/>
                      <a:r>
                        <a:rPr lang="en-US" b="1" dirty="0"/>
                        <a:t>Mechanical</a:t>
                      </a:r>
                    </a:p>
                  </a:txBody>
                  <a:tcPr anchor="ctr"/>
                </a:tc>
                <a:tc hMerge="1">
                  <a:txBody>
                    <a:bodyPr/>
                    <a:lstStyle/>
                    <a:p>
                      <a:endParaRPr lang="en-US"/>
                    </a:p>
                  </a:txBody>
                  <a:tcPr/>
                </a:tc>
                <a:tc hMerge="1">
                  <a:txBody>
                    <a:bodyPr/>
                    <a:lstStyle/>
                    <a:p>
                      <a:endParaRPr lang="en-US"/>
                    </a:p>
                  </a:txBody>
                  <a:tcPr/>
                </a:tc>
                <a:tc gridSpan="2">
                  <a:txBody>
                    <a:bodyPr/>
                    <a:lstStyle/>
                    <a:p>
                      <a:pPr algn="ctr"/>
                      <a:endParaRPr lang="en-US" b="1" dirty="0"/>
                    </a:p>
                  </a:txBody>
                  <a:tcPr anchor="ctr"/>
                </a:tc>
                <a:tc hMerge="1">
                  <a:txBody>
                    <a:bodyPr/>
                    <a:lstStyle/>
                    <a:p>
                      <a:endParaRPr lang="en-US"/>
                    </a:p>
                  </a:txBody>
                  <a:tcPr/>
                </a:tc>
                <a:extLst>
                  <a:ext uri="{0D108BD9-81ED-4DB2-BD59-A6C34878D82A}">
                    <a16:rowId xmlns:a16="http://schemas.microsoft.com/office/drawing/2014/main" val="1899042434"/>
                  </a:ext>
                </a:extLst>
              </a:tr>
              <a:tr h="370840">
                <a:tc>
                  <a:txBody>
                    <a:bodyPr/>
                    <a:lstStyle/>
                    <a:p>
                      <a:pPr algn="ctr"/>
                      <a:r>
                        <a:rPr lang="en-US" b="1" dirty="0"/>
                        <a:t>Screw</a:t>
                      </a:r>
                    </a:p>
                  </a:txBody>
                  <a:tcPr anchor="ctr"/>
                </a:tc>
                <a:tc>
                  <a:txBody>
                    <a:bodyPr/>
                    <a:lstStyle/>
                    <a:p>
                      <a:pPr algn="ctr"/>
                      <a:r>
                        <a:rPr lang="en-US" b="1" dirty="0"/>
                        <a:t>Wedge</a:t>
                      </a:r>
                    </a:p>
                  </a:txBody>
                  <a:tcPr anchor="ctr"/>
                </a:tc>
                <a:tc>
                  <a:txBody>
                    <a:bodyPr/>
                    <a:lstStyle/>
                    <a:p>
                      <a:pPr algn="ctr"/>
                      <a:r>
                        <a:rPr lang="en-US" b="1" dirty="0"/>
                        <a:t>Drop in</a:t>
                      </a:r>
                    </a:p>
                  </a:txBody>
                  <a:tcPr anchor="ctr"/>
                </a:tc>
                <a:tc>
                  <a:txBody>
                    <a:bodyPr/>
                    <a:lstStyle/>
                    <a:p>
                      <a:pPr algn="ctr"/>
                      <a:endParaRPr lang="en-US" b="1" dirty="0"/>
                    </a:p>
                    <a:p>
                      <a:pPr algn="ctr"/>
                      <a:endParaRPr lang="en-US" b="1" dirty="0"/>
                    </a:p>
                  </a:txBody>
                  <a:tcPr anchor="ctr"/>
                </a:tc>
                <a:tc>
                  <a:txBody>
                    <a:bodyPr/>
                    <a:lstStyle/>
                    <a:p>
                      <a:pPr algn="ctr"/>
                      <a:endParaRPr lang="en-US" b="1" dirty="0"/>
                    </a:p>
                  </a:txBody>
                  <a:tcPr anchor="ctr"/>
                </a:tc>
                <a:extLst>
                  <a:ext uri="{0D108BD9-81ED-4DB2-BD59-A6C34878D82A}">
                    <a16:rowId xmlns:a16="http://schemas.microsoft.com/office/drawing/2014/main" val="3292922636"/>
                  </a:ext>
                </a:extLst>
              </a:tr>
              <a:tr h="370840">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043723389"/>
                  </a:ext>
                </a:extLst>
              </a:tr>
              <a:tr h="370840">
                <a:tc>
                  <a:txBody>
                    <a:bodyPr/>
                    <a:lstStyle/>
                    <a:p>
                      <a:pPr algn="ctr"/>
                      <a:r>
                        <a:rPr lang="en-US" dirty="0"/>
                        <a:t>Simpson </a:t>
                      </a:r>
                      <a:r>
                        <a:rPr lang="en-US" dirty="0" err="1"/>
                        <a:t>Titen</a:t>
                      </a:r>
                      <a:r>
                        <a:rPr lang="en-US" dirty="0"/>
                        <a:t> HD</a:t>
                      </a:r>
                    </a:p>
                    <a:p>
                      <a:pPr algn="ctr"/>
                      <a:endParaRPr lang="en-US" sz="800" dirty="0"/>
                    </a:p>
                    <a:p>
                      <a:pPr algn="ctr"/>
                      <a:r>
                        <a:rPr lang="en-US" dirty="0"/>
                        <a:t>Hilti KWIK HUS screw</a:t>
                      </a:r>
                    </a:p>
                    <a:p>
                      <a:pPr algn="ctr"/>
                      <a:endParaRPr lang="en-US" sz="800" dirty="0"/>
                    </a:p>
                    <a:p>
                      <a:pPr algn="ctr"/>
                      <a:r>
                        <a:rPr lang="en-US" dirty="0" err="1"/>
                        <a:t>Tapcons</a:t>
                      </a:r>
                      <a:endParaRPr lang="en-US" dirty="0"/>
                    </a:p>
                  </a:txBody>
                  <a:tcPr anchor="ctr"/>
                </a:tc>
                <a:tc>
                  <a:txBody>
                    <a:bodyPr/>
                    <a:lstStyle/>
                    <a:p>
                      <a:pPr algn="ctr"/>
                      <a:r>
                        <a:rPr lang="en-US" dirty="0"/>
                        <a:t>Simpson Strong-Bolt</a:t>
                      </a:r>
                    </a:p>
                    <a:p>
                      <a:pPr algn="ctr"/>
                      <a:endParaRPr lang="en-US" sz="800" dirty="0"/>
                    </a:p>
                    <a:p>
                      <a:pPr algn="ctr"/>
                      <a:r>
                        <a:rPr lang="en-US" dirty="0"/>
                        <a:t>Hilti KWIK Bolt Wedge</a:t>
                      </a:r>
                    </a:p>
                  </a:txBody>
                  <a:tcPr anchor="ctr"/>
                </a:tc>
                <a:tc>
                  <a:txBody>
                    <a:bodyPr/>
                    <a:lstStyle/>
                    <a:p>
                      <a:pPr algn="ctr"/>
                      <a:r>
                        <a:rPr lang="en-US" dirty="0"/>
                        <a:t>Simpson DIA drop in</a:t>
                      </a:r>
                    </a:p>
                    <a:p>
                      <a:pPr algn="ctr"/>
                      <a:endParaRPr lang="en-US" sz="800" dirty="0"/>
                    </a:p>
                    <a:p>
                      <a:pPr algn="ctr"/>
                      <a:r>
                        <a:rPr lang="en-US" dirty="0"/>
                        <a:t>Hilti HDV drop in</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571536490"/>
                  </a:ext>
                </a:extLst>
              </a:tr>
            </a:tbl>
          </a:graphicData>
        </a:graphic>
      </p:graphicFrame>
      <p:pic>
        <p:nvPicPr>
          <p:cNvPr id="13" name="Picture 12">
            <a:extLst>
              <a:ext uri="{FF2B5EF4-FFF2-40B4-BE49-F238E27FC236}">
                <a16:creationId xmlns:a16="http://schemas.microsoft.com/office/drawing/2014/main" id="{44A74902-3291-5D18-69FE-02561DF58B32}"/>
              </a:ext>
            </a:extLst>
          </p:cNvPr>
          <p:cNvPicPr>
            <a:picLocks noChangeAspect="1"/>
          </p:cNvPicPr>
          <p:nvPr/>
        </p:nvPicPr>
        <p:blipFill>
          <a:blip r:embed="rId5"/>
          <a:stretch>
            <a:fillRect/>
          </a:stretch>
        </p:blipFill>
        <p:spPr>
          <a:xfrm rot="16200000">
            <a:off x="4312528" y="3350102"/>
            <a:ext cx="1926658" cy="491521"/>
          </a:xfrm>
          <a:prstGeom prst="rect">
            <a:avLst/>
          </a:prstGeom>
        </p:spPr>
      </p:pic>
      <p:pic>
        <p:nvPicPr>
          <p:cNvPr id="14" name="Picture 13">
            <a:extLst>
              <a:ext uri="{FF2B5EF4-FFF2-40B4-BE49-F238E27FC236}">
                <a16:creationId xmlns:a16="http://schemas.microsoft.com/office/drawing/2014/main" id="{3EACFEB6-5676-3075-BB07-0E1ABB287575}"/>
              </a:ext>
            </a:extLst>
          </p:cNvPr>
          <p:cNvPicPr>
            <a:picLocks noChangeAspect="1"/>
          </p:cNvPicPr>
          <p:nvPr/>
        </p:nvPicPr>
        <p:blipFill>
          <a:blip r:embed="rId6"/>
          <a:stretch>
            <a:fillRect/>
          </a:stretch>
        </p:blipFill>
        <p:spPr>
          <a:xfrm>
            <a:off x="6403550" y="2701954"/>
            <a:ext cx="472723" cy="1777942"/>
          </a:xfrm>
          <a:prstGeom prst="rect">
            <a:avLst/>
          </a:prstGeom>
        </p:spPr>
      </p:pic>
      <p:graphicFrame>
        <p:nvGraphicFramePr>
          <p:cNvPr id="8" name="Table 7">
            <a:extLst>
              <a:ext uri="{FF2B5EF4-FFF2-40B4-BE49-F238E27FC236}">
                <a16:creationId xmlns:a16="http://schemas.microsoft.com/office/drawing/2014/main" id="{E8D5D07F-D9B0-13EC-DB6B-71874E44F8D3}"/>
              </a:ext>
            </a:extLst>
          </p:cNvPr>
          <p:cNvGraphicFramePr>
            <a:graphicFrameLocks noGrp="1"/>
          </p:cNvGraphicFramePr>
          <p:nvPr>
            <p:extLst>
              <p:ext uri="{D42A27DB-BD31-4B8C-83A1-F6EECF244321}">
                <p14:modId xmlns:p14="http://schemas.microsoft.com/office/powerpoint/2010/main" val="3967638302"/>
              </p:ext>
            </p:extLst>
          </p:nvPr>
        </p:nvGraphicFramePr>
        <p:xfrm>
          <a:off x="8890000" y="1573530"/>
          <a:ext cx="2863850" cy="4729480"/>
        </p:xfrm>
        <a:graphic>
          <a:graphicData uri="http://schemas.openxmlformats.org/drawingml/2006/table">
            <a:tbl>
              <a:tblPr firstRow="1" bandRow="1">
                <a:tableStyleId>{5940675A-B579-460E-94D1-54222C63F5DA}</a:tableStyleId>
              </a:tblPr>
              <a:tblGrid>
                <a:gridCol w="1187450">
                  <a:extLst>
                    <a:ext uri="{9D8B030D-6E8A-4147-A177-3AD203B41FA5}">
                      <a16:colId xmlns:a16="http://schemas.microsoft.com/office/drawing/2014/main" val="2393003200"/>
                    </a:ext>
                  </a:extLst>
                </a:gridCol>
                <a:gridCol w="1676400">
                  <a:extLst>
                    <a:ext uri="{9D8B030D-6E8A-4147-A177-3AD203B41FA5}">
                      <a16:colId xmlns:a16="http://schemas.microsoft.com/office/drawing/2014/main" val="20146920"/>
                    </a:ext>
                  </a:extLst>
                </a:gridCol>
              </a:tblGrid>
              <a:tr h="370840">
                <a:tc gridSpan="2">
                  <a:txBody>
                    <a:bodyPr/>
                    <a:lstStyle/>
                    <a:p>
                      <a:pPr algn="ctr"/>
                      <a:r>
                        <a:rPr lang="en-US" b="1" dirty="0"/>
                        <a:t>Adhesive</a:t>
                      </a:r>
                    </a:p>
                  </a:txBody>
                  <a:tcPr anchor="ctr"/>
                </a:tc>
                <a:tc hMerge="1">
                  <a:txBody>
                    <a:bodyPr/>
                    <a:lstStyle/>
                    <a:p>
                      <a:endParaRPr lang="en-US"/>
                    </a:p>
                  </a:txBody>
                  <a:tcPr/>
                </a:tc>
                <a:extLst>
                  <a:ext uri="{0D108BD9-81ED-4DB2-BD59-A6C34878D82A}">
                    <a16:rowId xmlns:a16="http://schemas.microsoft.com/office/drawing/2014/main" val="572161234"/>
                  </a:ext>
                </a:extLst>
              </a:tr>
              <a:tr h="370840">
                <a:tc>
                  <a:txBody>
                    <a:bodyPr/>
                    <a:lstStyle/>
                    <a:p>
                      <a:pPr algn="ctr"/>
                      <a:r>
                        <a:rPr lang="en-US" b="1" dirty="0"/>
                        <a:t>Epoxy Concrete</a:t>
                      </a:r>
                    </a:p>
                  </a:txBody>
                  <a:tcPr anchor="ctr"/>
                </a:tc>
                <a:tc>
                  <a:txBody>
                    <a:bodyPr/>
                    <a:lstStyle/>
                    <a:p>
                      <a:pPr algn="ctr"/>
                      <a:r>
                        <a:rPr lang="en-US" b="1" dirty="0"/>
                        <a:t>Epoxy CMU Block</a:t>
                      </a:r>
                    </a:p>
                  </a:txBody>
                  <a:tcPr anchor="ctr"/>
                </a:tc>
                <a:extLst>
                  <a:ext uri="{0D108BD9-81ED-4DB2-BD59-A6C34878D82A}">
                    <a16:rowId xmlns:a16="http://schemas.microsoft.com/office/drawing/2014/main" val="1435521597"/>
                  </a:ext>
                </a:extLst>
              </a:tr>
              <a:tr h="370840">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4153514993"/>
                  </a:ext>
                </a:extLst>
              </a:tr>
              <a:tr h="370840">
                <a:tc>
                  <a:txBody>
                    <a:bodyPr/>
                    <a:lstStyle/>
                    <a:p>
                      <a:pPr algn="ctr"/>
                      <a:r>
                        <a:rPr lang="en-US" dirty="0"/>
                        <a:t>Simpson SET-3G</a:t>
                      </a:r>
                    </a:p>
                    <a:p>
                      <a:pPr algn="ctr"/>
                      <a:endParaRPr lang="en-US" sz="800" dirty="0"/>
                    </a:p>
                    <a:p>
                      <a:pPr algn="ctr"/>
                      <a:r>
                        <a:rPr lang="en-US" dirty="0"/>
                        <a:t>Hilti HY-200</a:t>
                      </a:r>
                    </a:p>
                  </a:txBody>
                  <a:tcPr anchor="ctr"/>
                </a:tc>
                <a:tc>
                  <a:txBody>
                    <a:bodyPr/>
                    <a:lstStyle/>
                    <a:p>
                      <a:pPr algn="ctr"/>
                      <a:r>
                        <a:rPr lang="en-US" dirty="0"/>
                        <a:t>Simpson SET-XP</a:t>
                      </a:r>
                    </a:p>
                    <a:p>
                      <a:pPr algn="ctr"/>
                      <a:endParaRPr lang="en-US" sz="800" dirty="0"/>
                    </a:p>
                    <a:p>
                      <a:pPr algn="ctr"/>
                      <a:r>
                        <a:rPr lang="en-US" dirty="0"/>
                        <a:t>Hilti HY-270</a:t>
                      </a:r>
                    </a:p>
                    <a:p>
                      <a:pPr algn="ctr"/>
                      <a:endParaRPr lang="en-US" sz="800" dirty="0"/>
                    </a:p>
                    <a:p>
                      <a:pPr algn="ctr"/>
                      <a:r>
                        <a:rPr lang="en-US" dirty="0"/>
                        <a:t>With screen if hollow CMU</a:t>
                      </a:r>
                    </a:p>
                    <a:p>
                      <a:pPr algn="ctr"/>
                      <a:endParaRPr lang="en-US" dirty="0"/>
                    </a:p>
                  </a:txBody>
                  <a:tcPr anchor="ctr"/>
                </a:tc>
                <a:extLst>
                  <a:ext uri="{0D108BD9-81ED-4DB2-BD59-A6C34878D82A}">
                    <a16:rowId xmlns:a16="http://schemas.microsoft.com/office/drawing/2014/main" val="2049311539"/>
                  </a:ext>
                </a:extLst>
              </a:tr>
            </a:tbl>
          </a:graphicData>
        </a:graphic>
      </p:graphicFrame>
      <p:pic>
        <p:nvPicPr>
          <p:cNvPr id="16" name="Picture 15">
            <a:extLst>
              <a:ext uri="{FF2B5EF4-FFF2-40B4-BE49-F238E27FC236}">
                <a16:creationId xmlns:a16="http://schemas.microsoft.com/office/drawing/2014/main" id="{C1B9176A-0689-FF7D-B02D-001DA064CD2F}"/>
              </a:ext>
            </a:extLst>
          </p:cNvPr>
          <p:cNvPicPr>
            <a:picLocks noChangeAspect="1"/>
          </p:cNvPicPr>
          <p:nvPr/>
        </p:nvPicPr>
        <p:blipFill>
          <a:blip r:embed="rId7"/>
          <a:stretch>
            <a:fillRect/>
          </a:stretch>
        </p:blipFill>
        <p:spPr>
          <a:xfrm>
            <a:off x="7755747" y="2735889"/>
            <a:ext cx="694064" cy="1718636"/>
          </a:xfrm>
          <a:prstGeom prst="rect">
            <a:avLst/>
          </a:prstGeom>
        </p:spPr>
      </p:pic>
      <p:sp>
        <p:nvSpPr>
          <p:cNvPr id="25" name="Content Placeholder 2">
            <a:extLst>
              <a:ext uri="{FF2B5EF4-FFF2-40B4-BE49-F238E27FC236}">
                <a16:creationId xmlns:a16="http://schemas.microsoft.com/office/drawing/2014/main" id="{D234DB82-E6A4-6660-EF07-966BE2707506}"/>
              </a:ext>
            </a:extLst>
          </p:cNvPr>
          <p:cNvSpPr txBox="1">
            <a:spLocks/>
          </p:cNvSpPr>
          <p:nvPr/>
        </p:nvSpPr>
        <p:spPr>
          <a:xfrm>
            <a:off x="301552" y="5740398"/>
            <a:ext cx="4321248" cy="548133"/>
          </a:xfrm>
          <a:prstGeom prst="rect">
            <a:avLst/>
          </a:prstGeom>
        </p:spPr>
        <p:txBody>
          <a:bodyPr/>
          <a:lst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800" dirty="0"/>
              <a:t>NOTE: Simpson easier to find (at Home Depot) but typically lower capacity than Hilti </a:t>
            </a:r>
          </a:p>
        </p:txBody>
      </p:sp>
      <p:pic>
        <p:nvPicPr>
          <p:cNvPr id="20" name="Picture 19">
            <a:extLst>
              <a:ext uri="{FF2B5EF4-FFF2-40B4-BE49-F238E27FC236}">
                <a16:creationId xmlns:a16="http://schemas.microsoft.com/office/drawing/2014/main" id="{93DEEAF7-9B06-F896-DA28-46B07D101719}"/>
              </a:ext>
            </a:extLst>
          </p:cNvPr>
          <p:cNvPicPr>
            <a:picLocks noChangeAspect="1"/>
          </p:cNvPicPr>
          <p:nvPr/>
        </p:nvPicPr>
        <p:blipFill>
          <a:blip r:embed="rId8"/>
          <a:stretch>
            <a:fillRect/>
          </a:stretch>
        </p:blipFill>
        <p:spPr>
          <a:xfrm rot="16200000">
            <a:off x="10028825" y="3038415"/>
            <a:ext cx="1932388" cy="1085970"/>
          </a:xfrm>
          <a:prstGeom prst="rect">
            <a:avLst/>
          </a:prstGeom>
        </p:spPr>
      </p:pic>
      <p:pic>
        <p:nvPicPr>
          <p:cNvPr id="24" name="Picture 23">
            <a:extLst>
              <a:ext uri="{FF2B5EF4-FFF2-40B4-BE49-F238E27FC236}">
                <a16:creationId xmlns:a16="http://schemas.microsoft.com/office/drawing/2014/main" id="{1EFDF065-E17C-80D1-BEE7-D8B1F0B1E8BE}"/>
              </a:ext>
            </a:extLst>
          </p:cNvPr>
          <p:cNvPicPr>
            <a:picLocks noChangeAspect="1"/>
          </p:cNvPicPr>
          <p:nvPr/>
        </p:nvPicPr>
        <p:blipFill>
          <a:blip r:embed="rId9"/>
          <a:stretch>
            <a:fillRect/>
          </a:stretch>
        </p:blipFill>
        <p:spPr>
          <a:xfrm rot="16200000">
            <a:off x="8667923" y="3236684"/>
            <a:ext cx="1810087" cy="734010"/>
          </a:xfrm>
          <a:prstGeom prst="rect">
            <a:avLst/>
          </a:prstGeom>
        </p:spPr>
      </p:pic>
    </p:spTree>
    <p:extLst>
      <p:ext uri="{BB962C8B-B14F-4D97-AF65-F5344CB8AC3E}">
        <p14:creationId xmlns:p14="http://schemas.microsoft.com/office/powerpoint/2010/main" val="181363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Hooked &amp; Double Nut Anchors</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p:txBody>
          <a:bodyPr/>
          <a:lstStyle/>
          <a:p>
            <a:r>
              <a:rPr lang="en-US" b="1" dirty="0"/>
              <a:t>Hooked Anchors</a:t>
            </a:r>
          </a:p>
          <a:p>
            <a:pPr lvl="1"/>
            <a:r>
              <a:rPr lang="en-US" dirty="0"/>
              <a:t>Cast hooked anchor into concrete, once concrete cured, place grout pad and </a:t>
            </a:r>
            <a:br>
              <a:rPr lang="en-US" dirty="0"/>
            </a:br>
            <a:r>
              <a:rPr lang="en-US" dirty="0"/>
              <a:t>baseplate, then washer and nut baseplate to cast in anchor</a:t>
            </a:r>
          </a:p>
          <a:p>
            <a:pPr lvl="1"/>
            <a:r>
              <a:rPr lang="en-US" dirty="0"/>
              <a:t>Small gravity only columns, anchor bolts 3/4“ Ø or less</a:t>
            </a:r>
          </a:p>
          <a:p>
            <a:pPr lvl="2"/>
            <a:r>
              <a:rPr lang="en-US" dirty="0"/>
              <a:t>As per AISC design guide 1, hooked anchors can fail by straightening and pulling out of concrete through localized bearing failure of concrete above the hook</a:t>
            </a:r>
          </a:p>
          <a:p>
            <a:pPr lvl="1"/>
            <a:r>
              <a:rPr lang="en-US" dirty="0"/>
              <a:t>&gt; 3/4” Ø, use double nutted anchors</a:t>
            </a:r>
          </a:p>
          <a:p>
            <a:r>
              <a:rPr lang="en-US" b="1" dirty="0"/>
              <a:t>Double Nutted Anchors</a:t>
            </a:r>
          </a:p>
          <a:p>
            <a:pPr lvl="1"/>
            <a:r>
              <a:rPr lang="en-US" dirty="0"/>
              <a:t>Same installation procedure as hooked</a:t>
            </a:r>
          </a:p>
          <a:p>
            <a:pPr lvl="1"/>
            <a:r>
              <a:rPr lang="en-US" dirty="0"/>
              <a:t>Uplift in column (e.g. braced frames), and/or anchor bolts &gt;3/4″ Ø </a:t>
            </a:r>
          </a:p>
          <a:p>
            <a:pPr lvl="1"/>
            <a:r>
              <a:rPr lang="en-US" dirty="0"/>
              <a:t>Easier to cast in than hooked and has higher tension resistance</a:t>
            </a:r>
          </a:p>
          <a:p>
            <a:r>
              <a:rPr lang="en-US" dirty="0"/>
              <a:t>If no tension or shear to design for in anchor, still need at least 4 non-colinear anchors for construction/stability purposes, CSA S16, cl 25.2</a:t>
            </a:r>
          </a:p>
          <a:p>
            <a:pPr lvl="1"/>
            <a:r>
              <a:rPr lang="en-US" dirty="0"/>
              <a:t>May be able to place down to (2) anchors depending on support / geometry / particular column </a:t>
            </a:r>
          </a:p>
          <a:p>
            <a:endParaRPr lang="en-US" dirty="0"/>
          </a:p>
          <a:p>
            <a:pPr lvl="1"/>
            <a:endParaRPr lang="en-US" dirty="0"/>
          </a:p>
          <a:p>
            <a:pPr lvl="1"/>
            <a:endParaRPr lang="en-US" dirty="0"/>
          </a:p>
          <a:p>
            <a:endParaRPr lang="en-US" dirty="0"/>
          </a:p>
        </p:txBody>
      </p:sp>
      <p:pic>
        <p:nvPicPr>
          <p:cNvPr id="8" name="Picture 7">
            <a:extLst>
              <a:ext uri="{FF2B5EF4-FFF2-40B4-BE49-F238E27FC236}">
                <a16:creationId xmlns:a16="http://schemas.microsoft.com/office/drawing/2014/main" id="{59D2D8BF-1610-8FEC-9B36-90FD50B3EDA2}"/>
              </a:ext>
            </a:extLst>
          </p:cNvPr>
          <p:cNvPicPr>
            <a:picLocks noChangeAspect="1"/>
          </p:cNvPicPr>
          <p:nvPr/>
        </p:nvPicPr>
        <p:blipFill>
          <a:blip r:embed="rId2"/>
          <a:stretch>
            <a:fillRect/>
          </a:stretch>
        </p:blipFill>
        <p:spPr>
          <a:xfrm>
            <a:off x="9302493" y="1291472"/>
            <a:ext cx="462389" cy="1295765"/>
          </a:xfrm>
          <a:prstGeom prst="rect">
            <a:avLst/>
          </a:prstGeom>
        </p:spPr>
      </p:pic>
      <p:pic>
        <p:nvPicPr>
          <p:cNvPr id="13" name="Picture 12">
            <a:extLst>
              <a:ext uri="{FF2B5EF4-FFF2-40B4-BE49-F238E27FC236}">
                <a16:creationId xmlns:a16="http://schemas.microsoft.com/office/drawing/2014/main" id="{309F8401-0361-9071-E468-0D66DC54D614}"/>
              </a:ext>
            </a:extLst>
          </p:cNvPr>
          <p:cNvPicPr>
            <a:picLocks noChangeAspect="1"/>
          </p:cNvPicPr>
          <p:nvPr/>
        </p:nvPicPr>
        <p:blipFill rotWithShape="1">
          <a:blip r:embed="rId3"/>
          <a:srcRect r="5185"/>
          <a:stretch/>
        </p:blipFill>
        <p:spPr>
          <a:xfrm>
            <a:off x="8752377" y="3876881"/>
            <a:ext cx="1012505" cy="1224730"/>
          </a:xfrm>
          <a:prstGeom prst="rect">
            <a:avLst/>
          </a:prstGeom>
        </p:spPr>
      </p:pic>
    </p:spTree>
    <p:extLst>
      <p:ext uri="{BB962C8B-B14F-4D97-AF65-F5344CB8AC3E}">
        <p14:creationId xmlns:p14="http://schemas.microsoft.com/office/powerpoint/2010/main" val="343390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94E133F-EAFA-C6B8-43F6-0B25EE92BD7E}"/>
              </a:ext>
            </a:extLst>
          </p:cNvPr>
          <p:cNvGrpSpPr/>
          <p:nvPr/>
        </p:nvGrpSpPr>
        <p:grpSpPr>
          <a:xfrm>
            <a:off x="7509266" y="2337253"/>
            <a:ext cx="4491464" cy="3948290"/>
            <a:chOff x="7604516" y="2413453"/>
            <a:chExt cx="4491464" cy="3948290"/>
          </a:xfrm>
        </p:grpSpPr>
        <p:pic>
          <p:nvPicPr>
            <p:cNvPr id="16" name="Picture 15">
              <a:extLst>
                <a:ext uri="{FF2B5EF4-FFF2-40B4-BE49-F238E27FC236}">
                  <a16:creationId xmlns:a16="http://schemas.microsoft.com/office/drawing/2014/main" id="{DA512C83-ACBA-407A-310D-FB537EA6CE29}"/>
                </a:ext>
              </a:extLst>
            </p:cNvPr>
            <p:cNvPicPr>
              <a:picLocks noChangeAspect="1"/>
            </p:cNvPicPr>
            <p:nvPr/>
          </p:nvPicPr>
          <p:blipFill>
            <a:blip r:embed="rId3"/>
            <a:stretch>
              <a:fillRect/>
            </a:stretch>
          </p:blipFill>
          <p:spPr>
            <a:xfrm>
              <a:off x="7776103" y="2413453"/>
              <a:ext cx="4146854" cy="3307856"/>
            </a:xfrm>
            <a:prstGeom prst="rect">
              <a:avLst/>
            </a:prstGeom>
          </p:spPr>
        </p:pic>
        <p:sp>
          <p:nvSpPr>
            <p:cNvPr id="19" name="TextBox 18">
              <a:extLst>
                <a:ext uri="{FF2B5EF4-FFF2-40B4-BE49-F238E27FC236}">
                  <a16:creationId xmlns:a16="http://schemas.microsoft.com/office/drawing/2014/main" id="{26C1AE2C-D0B1-261C-F43C-E884AD8D040D}"/>
                </a:ext>
              </a:extLst>
            </p:cNvPr>
            <p:cNvSpPr txBox="1"/>
            <p:nvPr/>
          </p:nvSpPr>
          <p:spPr>
            <a:xfrm>
              <a:off x="7604516" y="5715412"/>
              <a:ext cx="4491464" cy="646331"/>
            </a:xfrm>
            <a:prstGeom prst="rect">
              <a:avLst/>
            </a:prstGeom>
            <a:solidFill>
              <a:schemeClr val="accent4">
                <a:lumMod val="20000"/>
                <a:lumOff val="80000"/>
              </a:schemeClr>
            </a:solidFill>
          </p:spPr>
          <p:txBody>
            <a:bodyPr wrap="square" rtlCol="0">
              <a:spAutoFit/>
            </a:bodyPr>
            <a:lstStyle/>
            <a:p>
              <a:pPr algn="ctr"/>
              <a:r>
                <a:rPr lang="en-US" b="1" i="1" dirty="0"/>
                <a:t>Sample Hooked Anchors Supporting a Gravity Only Interior Column</a:t>
              </a:r>
            </a:p>
          </p:txBody>
        </p:sp>
      </p:grpSp>
      <p:sp>
        <p:nvSpPr>
          <p:cNvPr id="2" name="Title 1">
            <a:extLst>
              <a:ext uri="{FF2B5EF4-FFF2-40B4-BE49-F238E27FC236}">
                <a16:creationId xmlns:a16="http://schemas.microsoft.com/office/drawing/2014/main" id="{407A6A3E-F378-E988-4B66-330287FEDCF9}"/>
              </a:ext>
            </a:extLst>
          </p:cNvPr>
          <p:cNvSpPr>
            <a:spLocks noGrp="1"/>
          </p:cNvSpPr>
          <p:nvPr>
            <p:ph type="title"/>
          </p:nvPr>
        </p:nvSpPr>
        <p:spPr/>
        <p:txBody>
          <a:bodyPr/>
          <a:lstStyle/>
          <a:p>
            <a:r>
              <a:rPr lang="en-US" dirty="0"/>
              <a:t>Cast in Place: Hooked &amp; Double Nut Anchors </a:t>
            </a:r>
            <a:br>
              <a:rPr lang="en-US" dirty="0"/>
            </a:br>
            <a:r>
              <a:rPr lang="en-US" dirty="0"/>
              <a:t>Design</a:t>
            </a:r>
          </a:p>
        </p:txBody>
      </p:sp>
      <p:sp>
        <p:nvSpPr>
          <p:cNvPr id="3" name="Content Placeholder 2">
            <a:extLst>
              <a:ext uri="{FF2B5EF4-FFF2-40B4-BE49-F238E27FC236}">
                <a16:creationId xmlns:a16="http://schemas.microsoft.com/office/drawing/2014/main" id="{0E068C97-D9D6-1DA4-1782-3F15EE3670AF}"/>
              </a:ext>
            </a:extLst>
          </p:cNvPr>
          <p:cNvSpPr>
            <a:spLocks noGrp="1"/>
          </p:cNvSpPr>
          <p:nvPr>
            <p:ph idx="1"/>
          </p:nvPr>
        </p:nvSpPr>
        <p:spPr/>
        <p:txBody>
          <a:bodyPr/>
          <a:lstStyle/>
          <a:p>
            <a:r>
              <a:rPr lang="en-US" dirty="0"/>
              <a:t>Both anchor rod types, easiest to find in ASTM F1554 Gr. A36</a:t>
            </a:r>
          </a:p>
          <a:p>
            <a:pPr lvl="1"/>
            <a:r>
              <a:rPr lang="en-US" dirty="0"/>
              <a:t>AISC Design Guide 01 suggests using ASTM F1554 Grade A36 anchor rods up to 2″Ø before switching to higher strength material grade, like Gr. A55</a:t>
            </a:r>
          </a:p>
          <a:p>
            <a:pPr lvl="1"/>
            <a:r>
              <a:rPr lang="en-US" dirty="0"/>
              <a:t>ASTM F1554 A36: </a:t>
            </a:r>
            <a:r>
              <a:rPr lang="en-US" dirty="0" err="1"/>
              <a:t>Fy</a:t>
            </a:r>
            <a:r>
              <a:rPr lang="en-US" dirty="0"/>
              <a:t> = 248 MPa, Fu = 400 to 552 MPa (CISC </a:t>
            </a:r>
            <a:r>
              <a:rPr lang="en-US" dirty="0" err="1"/>
              <a:t>pg</a:t>
            </a:r>
            <a:r>
              <a:rPr lang="en-US" dirty="0"/>
              <a:t> 4-159)</a:t>
            </a:r>
            <a:endParaRPr lang="en-US" b="1" dirty="0"/>
          </a:p>
          <a:p>
            <a:r>
              <a:rPr lang="en-US" dirty="0"/>
              <a:t>Check concrete shear and tension resistance </a:t>
            </a:r>
          </a:p>
          <a:p>
            <a:pPr lvl="1"/>
            <a:r>
              <a:rPr lang="en-US" dirty="0"/>
              <a:t>Generally if confined in concrete rebar (e.g. cage for pier), </a:t>
            </a:r>
            <a:br>
              <a:rPr lang="en-US" dirty="0"/>
            </a:br>
            <a:r>
              <a:rPr lang="en-US" dirty="0"/>
              <a:t>will just check if rebar has enough steel area </a:t>
            </a:r>
            <a:br>
              <a:rPr lang="en-US" dirty="0"/>
            </a:br>
            <a:r>
              <a:rPr lang="en-US" dirty="0"/>
              <a:t>and lap length to resist any uplift from anchor</a:t>
            </a:r>
          </a:p>
          <a:p>
            <a:r>
              <a:rPr lang="en-US" dirty="0"/>
              <a:t>Check anchor in combined shear and tension resistance</a:t>
            </a:r>
          </a:p>
          <a:p>
            <a:pPr lvl="1"/>
            <a:r>
              <a:rPr lang="en-US" dirty="0"/>
              <a:t>Tension: Cl 25.3.2.1, Shear: Cl 25.3.3.3, Combined: Cl 25.3.4</a:t>
            </a:r>
          </a:p>
          <a:p>
            <a:pPr lvl="1"/>
            <a:r>
              <a:rPr lang="en-US" dirty="0"/>
              <a:t>Hooked anchors calculate hook length based on ½*Tr </a:t>
            </a:r>
            <a:br>
              <a:rPr lang="en-US" dirty="0"/>
            </a:br>
            <a:r>
              <a:rPr lang="en-US" dirty="0"/>
              <a:t>(1/2 of steel tensile strength) for pullout strength</a:t>
            </a:r>
            <a:br>
              <a:rPr lang="en-US" dirty="0"/>
            </a:br>
            <a:r>
              <a:rPr lang="en-US" b="1" dirty="0"/>
              <a:t>Do not recommend hooked anchors if tension is high</a:t>
            </a:r>
            <a:endParaRPr lang="en-US" dirty="0"/>
          </a:p>
        </p:txBody>
      </p:sp>
    </p:spTree>
    <p:extLst>
      <p:ext uri="{BB962C8B-B14F-4D97-AF65-F5344CB8AC3E}">
        <p14:creationId xmlns:p14="http://schemas.microsoft.com/office/powerpoint/2010/main" val="343797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000000"/>
      </a:dk2>
      <a:lt2>
        <a:srgbClr val="FFFFFF"/>
      </a:lt2>
      <a:accent1>
        <a:srgbClr val="D91111"/>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WDE Template" id="{5116DBF7-EAD9-419F-ABE8-CEA3027F6360}" vid="{437CE8D0-EFDF-4EFE-AF4B-000DFE88A9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WDE Template</Template>
  <TotalTime>22129</TotalTime>
  <Words>6318</Words>
  <Application>Microsoft Office PowerPoint</Application>
  <PresentationFormat>Widescreen</PresentationFormat>
  <Paragraphs>792</Paragraphs>
  <Slides>57</Slides>
  <Notes>3</Notes>
  <HiddenSlides>7</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Retrospect</vt:lpstr>
      <vt:lpstr>Lunch &amp; Learn  Anchor &amp; Concrete Reinforcement Design</vt:lpstr>
      <vt:lpstr>Table of Contents</vt:lpstr>
      <vt:lpstr>1. Anchors</vt:lpstr>
      <vt:lpstr>Anchor Tension Failure Modes, CSA A23.3-14</vt:lpstr>
      <vt:lpstr>Anchor Shear Failure Modes, CSA A23.3-14</vt:lpstr>
      <vt:lpstr>Cast in Place vs Post Installed Anchors</vt:lpstr>
      <vt:lpstr>Anchor Types Overview</vt:lpstr>
      <vt:lpstr>Cast in Place: Hooked &amp; Double Nut Anchors</vt:lpstr>
      <vt:lpstr>Cast in Place: Hooked &amp; Double Nut Anchors  Design</vt:lpstr>
      <vt:lpstr>Cast in Place: Hooked &amp; Double Nut Anchors  Design cont…</vt:lpstr>
      <vt:lpstr>Cast in Place: Hooked &amp; Double Nut Anchors  Design cont…</vt:lpstr>
      <vt:lpstr>Cast in Place: Hooked &amp; Double Nut Anchors  Typical Resistances</vt:lpstr>
      <vt:lpstr>Cast in Place: Headed Stud</vt:lpstr>
      <vt:lpstr>Cast in Place: Headed Stud Design</vt:lpstr>
      <vt:lpstr>Cast in Place: Headed Stud Design cont…</vt:lpstr>
      <vt:lpstr>Post Installed Anchor Types</vt:lpstr>
      <vt:lpstr>Post Installed: Mechanical Anchors</vt:lpstr>
      <vt:lpstr>Post Installed: Mechanical Anchors cont…</vt:lpstr>
      <vt:lpstr>Post Installed: Mechanical Anchors Design</vt:lpstr>
      <vt:lpstr>Post Installed: Mechanical Anchors Design cont…</vt:lpstr>
      <vt:lpstr>Post Installed: Adhesive Anchors</vt:lpstr>
      <vt:lpstr>Post Installed: Adhesive Anchors cont…</vt:lpstr>
      <vt:lpstr>Post Installed: Adhesive Anchors Design</vt:lpstr>
      <vt:lpstr>Post Installed: Adhesive Anchors Design cont…</vt:lpstr>
      <vt:lpstr>Anchor Practical Considerations</vt:lpstr>
      <vt:lpstr>Anchor Practical Considerations cont…</vt:lpstr>
      <vt:lpstr>Anchor Practical Considerations cont…</vt:lpstr>
      <vt:lpstr>Anchor Practical Considerations cont…</vt:lpstr>
      <vt:lpstr>Anchor Practical Considerations cont…</vt:lpstr>
      <vt:lpstr>Anchor Practical Considerations cont…</vt:lpstr>
      <vt:lpstr>Anchor Practical Considerations cont…</vt:lpstr>
      <vt:lpstr>Anchor &amp; Bolt Hole Typical Dimensions</vt:lpstr>
      <vt:lpstr>Anchor &amp; Bolt Hole Minimum Distances</vt:lpstr>
      <vt:lpstr>Typical Anchor Baseplate Pier Sizes</vt:lpstr>
      <vt:lpstr>2. Concrete Reinforcement</vt:lpstr>
      <vt:lpstr>Typical Concrete Rebar</vt:lpstr>
      <vt:lpstr>Concrete Rebar Types</vt:lpstr>
      <vt:lpstr>Concrete Rebar Types cont…</vt:lpstr>
      <vt:lpstr>Code Requirements &amp; Recommendations</vt:lpstr>
      <vt:lpstr>Key Notes on Reinforcement Requirements</vt:lpstr>
      <vt:lpstr>Reinforcement Details Good Practice</vt:lpstr>
      <vt:lpstr>Reinforcement Details Good Practice cont…</vt:lpstr>
      <vt:lpstr>Reinforcement Details Good Practice cont…</vt:lpstr>
      <vt:lpstr>Reinforcement Details Good Practice cont…</vt:lpstr>
      <vt:lpstr>Reinforcement Details Good Practice cont…</vt:lpstr>
      <vt:lpstr>Reinforcement Details Good Practice cont…</vt:lpstr>
      <vt:lpstr>Reinforcement Details Good Practice cont…</vt:lpstr>
      <vt:lpstr>Reinforcement Details Good Practice cont…</vt:lpstr>
      <vt:lpstr>Reinforcement Details Good Practice cont…</vt:lpstr>
      <vt:lpstr>Thank you!</vt:lpstr>
      <vt:lpstr>Spacing &amp; Area of Reinforcement: General</vt:lpstr>
      <vt:lpstr>Spacing &amp; Area of Reinforcement: Compress Member</vt:lpstr>
      <vt:lpstr>Spacing &amp; Area of Reinforcement Columns</vt:lpstr>
      <vt:lpstr>Spacing &amp; Area of Reinforcement Flexural Members</vt:lpstr>
      <vt:lpstr>Spacing &amp; Area of Reinforcement Beams</vt:lpstr>
      <vt:lpstr>Spacing &amp; Area of Reinforcement Walls</vt:lpstr>
      <vt:lpstr>Spacing &amp; Area of Reinforcement Slabs &amp; footings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THull</dc:creator>
  <cp:lastModifiedBy>Ben Klassen</cp:lastModifiedBy>
  <cp:revision>248</cp:revision>
  <dcterms:created xsi:type="dcterms:W3CDTF">2018-12-12T19:53:35Z</dcterms:created>
  <dcterms:modified xsi:type="dcterms:W3CDTF">2022-11-09T22:11:12Z</dcterms:modified>
</cp:coreProperties>
</file>